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0" r:id="rId2"/>
  </p:sldMasterIdLst>
  <p:notesMasterIdLst>
    <p:notesMasterId r:id="rId46"/>
  </p:notesMasterIdLst>
  <p:sldIdLst>
    <p:sldId id="354" r:id="rId3"/>
    <p:sldId id="302" r:id="rId4"/>
    <p:sldId id="399" r:id="rId5"/>
    <p:sldId id="401" r:id="rId6"/>
    <p:sldId id="438" r:id="rId7"/>
    <p:sldId id="402" r:id="rId8"/>
    <p:sldId id="485" r:id="rId9"/>
    <p:sldId id="477" r:id="rId10"/>
    <p:sldId id="478" r:id="rId11"/>
    <p:sldId id="497" r:id="rId12"/>
    <p:sldId id="504" r:id="rId13"/>
    <p:sldId id="327" r:id="rId14"/>
    <p:sldId id="342" r:id="rId15"/>
    <p:sldId id="384" r:id="rId16"/>
    <p:sldId id="449" r:id="rId17"/>
    <p:sldId id="487" r:id="rId18"/>
    <p:sldId id="505" r:id="rId19"/>
    <p:sldId id="364" r:id="rId20"/>
    <p:sldId id="480" r:id="rId21"/>
    <p:sldId id="507" r:id="rId22"/>
    <p:sldId id="496" r:id="rId23"/>
    <p:sldId id="479" r:id="rId24"/>
    <p:sldId id="489" r:id="rId25"/>
    <p:sldId id="488" r:id="rId26"/>
    <p:sldId id="502" r:id="rId27"/>
    <p:sldId id="482" r:id="rId28"/>
    <p:sldId id="503" r:id="rId29"/>
    <p:sldId id="483" r:id="rId30"/>
    <p:sldId id="490" r:id="rId31"/>
    <p:sldId id="506" r:id="rId32"/>
    <p:sldId id="498" r:id="rId33"/>
    <p:sldId id="509" r:id="rId34"/>
    <p:sldId id="305" r:id="rId35"/>
    <p:sldId id="367" r:id="rId36"/>
    <p:sldId id="345" r:id="rId37"/>
    <p:sldId id="486" r:id="rId38"/>
    <p:sldId id="494" r:id="rId39"/>
    <p:sldId id="495" r:id="rId40"/>
    <p:sldId id="500" r:id="rId41"/>
    <p:sldId id="501" r:id="rId42"/>
    <p:sldId id="508" r:id="rId43"/>
    <p:sldId id="348" r:id="rId44"/>
    <p:sldId id="359" r:id="rId4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3333FF"/>
    <a:srgbClr val="000099"/>
    <a:srgbClr val="FF6600"/>
    <a:srgbClr val="9900CC"/>
    <a:srgbClr val="3366CC"/>
    <a:srgbClr val="008000"/>
    <a:srgbClr val="CC0000"/>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20"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343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259855D6-430F-4B3C-9BC9-60671D9F78A1}"/>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59395" name="Rectangle 3">
            <a:extLst>
              <a:ext uri="{FF2B5EF4-FFF2-40B4-BE49-F238E27FC236}">
                <a16:creationId xmlns:a16="http://schemas.microsoft.com/office/drawing/2014/main" id="{C039FC76-A050-4F4B-A84C-09EE94C77161}"/>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ea typeface="+mn-ea"/>
                <a:cs typeface="+mn-cs"/>
              </a:defRPr>
            </a:lvl1pPr>
          </a:lstStyle>
          <a:p>
            <a:pPr>
              <a:defRPr/>
            </a:pPr>
            <a:endParaRPr lang="en-US"/>
          </a:p>
        </p:txBody>
      </p:sp>
      <p:sp>
        <p:nvSpPr>
          <p:cNvPr id="3076" name="Rectangle 4">
            <a:extLst>
              <a:ext uri="{FF2B5EF4-FFF2-40B4-BE49-F238E27FC236}">
                <a16:creationId xmlns:a16="http://schemas.microsoft.com/office/drawing/2014/main" id="{A7B62D91-6946-4E7B-979F-4B774BDDDD08}"/>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7" name="Rectangle 5">
            <a:extLst>
              <a:ext uri="{FF2B5EF4-FFF2-40B4-BE49-F238E27FC236}">
                <a16:creationId xmlns:a16="http://schemas.microsoft.com/office/drawing/2014/main" id="{516F8C28-F4B0-424F-9F6C-E3854E069499}"/>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9398" name="Rectangle 6">
            <a:extLst>
              <a:ext uri="{FF2B5EF4-FFF2-40B4-BE49-F238E27FC236}">
                <a16:creationId xmlns:a16="http://schemas.microsoft.com/office/drawing/2014/main" id="{EFF76218-BB6D-4CA4-B518-63D85DA0D224}"/>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ea typeface="+mn-ea"/>
                <a:cs typeface="+mn-cs"/>
              </a:defRPr>
            </a:lvl1pPr>
          </a:lstStyle>
          <a:p>
            <a:pPr>
              <a:defRPr/>
            </a:pPr>
            <a:endParaRPr lang="en-US"/>
          </a:p>
        </p:txBody>
      </p:sp>
      <p:sp>
        <p:nvSpPr>
          <p:cNvPr id="59399" name="Rectangle 7">
            <a:extLst>
              <a:ext uri="{FF2B5EF4-FFF2-40B4-BE49-F238E27FC236}">
                <a16:creationId xmlns:a16="http://schemas.microsoft.com/office/drawing/2014/main" id="{A3C45CE0-3981-4CC5-81D1-BC1E7F13C83A}"/>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fld id="{2913BD12-8670-42F4-8683-480925F4B6DC}"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Slide Image Placeholder 1">
            <a:extLst>
              <a:ext uri="{FF2B5EF4-FFF2-40B4-BE49-F238E27FC236}">
                <a16:creationId xmlns:a16="http://schemas.microsoft.com/office/drawing/2014/main" id="{7E0F29AD-FBB2-411D-8192-A493E6B559EA}"/>
              </a:ext>
            </a:extLst>
          </p:cNvPr>
          <p:cNvSpPr>
            <a:spLocks noGrp="1" noRot="1" noChangeAspect="1" noChangeArrowheads="1" noTextEdit="1"/>
          </p:cNvSpPr>
          <p:nvPr>
            <p:ph type="sldImg"/>
          </p:nvPr>
        </p:nvSpPr>
        <p:spPr>
          <a:ln/>
        </p:spPr>
      </p:sp>
      <p:sp>
        <p:nvSpPr>
          <p:cNvPr id="5122" name="Notes Placeholder 2">
            <a:extLst>
              <a:ext uri="{FF2B5EF4-FFF2-40B4-BE49-F238E27FC236}">
                <a16:creationId xmlns:a16="http://schemas.microsoft.com/office/drawing/2014/main" id="{5A6EB6D8-7076-4E9B-93BA-FE0E9A784D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123" name="Slide Number Placeholder 3">
            <a:extLst>
              <a:ext uri="{FF2B5EF4-FFF2-40B4-BE49-F238E27FC236}">
                <a16:creationId xmlns:a16="http://schemas.microsoft.com/office/drawing/2014/main" id="{99E98A51-D538-4456-A352-3B1D84E75B2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3E4ED34-22C1-4227-8252-E6359461710C}" type="slidenum">
              <a:rPr lang="en-US" altLang="en-US" sz="1200"/>
              <a:pPr/>
              <a:t>1</a:t>
            </a:fld>
            <a:endParaRPr lang="en-US" alt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F7D939B-9752-4C3C-AE9D-D576CA3D418F}"/>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7EA2DFCF-1120-406D-BE82-2221943C14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309FEF13-BFD4-40A4-A31E-3B251485D1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1CBBD28-56AB-4013-B254-534CB52DB6F3}" type="slidenum">
              <a:rPr lang="en-US" altLang="en-US" sz="1200"/>
              <a:pPr/>
              <a:t>10</a:t>
            </a:fld>
            <a:endParaRPr lang="en-US" alt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id="{DF7D939B-9752-4C3C-AE9D-D576CA3D418F}"/>
              </a:ext>
            </a:extLst>
          </p:cNvPr>
          <p:cNvSpPr>
            <a:spLocks noGrp="1" noRot="1" noChangeAspect="1" noChangeArrowheads="1" noTextEdit="1"/>
          </p:cNvSpPr>
          <p:nvPr>
            <p:ph type="sldImg"/>
          </p:nvPr>
        </p:nvSpPr>
        <p:spPr>
          <a:ln/>
        </p:spPr>
      </p:sp>
      <p:sp>
        <p:nvSpPr>
          <p:cNvPr id="23554" name="Notes Placeholder 2">
            <a:extLst>
              <a:ext uri="{FF2B5EF4-FFF2-40B4-BE49-F238E27FC236}">
                <a16:creationId xmlns:a16="http://schemas.microsoft.com/office/drawing/2014/main" id="{7EA2DFCF-1120-406D-BE82-2221943C147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3555" name="Slide Number Placeholder 3">
            <a:extLst>
              <a:ext uri="{FF2B5EF4-FFF2-40B4-BE49-F238E27FC236}">
                <a16:creationId xmlns:a16="http://schemas.microsoft.com/office/drawing/2014/main" id="{309FEF13-BFD4-40A4-A31E-3B251485D11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1CBBD28-56AB-4013-B254-534CB52DB6F3}" type="slidenum">
              <a:rPr lang="en-US" altLang="en-US" sz="1200"/>
              <a:pPr/>
              <a:t>11</a:t>
            </a:fld>
            <a:endParaRPr lang="en-US" altLang="en-US" sz="1200"/>
          </a:p>
        </p:txBody>
      </p:sp>
    </p:spTree>
    <p:extLst>
      <p:ext uri="{BB962C8B-B14F-4D97-AF65-F5344CB8AC3E}">
        <p14:creationId xmlns:p14="http://schemas.microsoft.com/office/powerpoint/2010/main" val="2062103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a:extLst>
              <a:ext uri="{FF2B5EF4-FFF2-40B4-BE49-F238E27FC236}">
                <a16:creationId xmlns:a16="http://schemas.microsoft.com/office/drawing/2014/main" id="{07BA2B09-0C14-4CE4-81D7-423D3EB86B41}"/>
              </a:ext>
            </a:extLst>
          </p:cNvPr>
          <p:cNvSpPr>
            <a:spLocks noGrp="1" noRot="1" noChangeAspect="1" noChangeArrowheads="1" noTextEdit="1"/>
          </p:cNvSpPr>
          <p:nvPr>
            <p:ph type="sldImg"/>
          </p:nvPr>
        </p:nvSpPr>
        <p:spPr>
          <a:ln/>
        </p:spPr>
      </p:sp>
      <p:sp>
        <p:nvSpPr>
          <p:cNvPr id="25602" name="Notes Placeholder 2">
            <a:extLst>
              <a:ext uri="{FF2B5EF4-FFF2-40B4-BE49-F238E27FC236}">
                <a16:creationId xmlns:a16="http://schemas.microsoft.com/office/drawing/2014/main" id="{558C042D-8C72-42C3-A4E2-69581A7710F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5603" name="Slide Number Placeholder 3">
            <a:extLst>
              <a:ext uri="{FF2B5EF4-FFF2-40B4-BE49-F238E27FC236}">
                <a16:creationId xmlns:a16="http://schemas.microsoft.com/office/drawing/2014/main" id="{408CEBF0-2E03-483C-935F-D24F68F7559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8CDA9CBB-144D-4FBD-97C8-38CA7E457DFD}" type="slidenum">
              <a:rPr lang="en-US" altLang="en-US" sz="1200"/>
              <a:pPr/>
              <a:t>12</a:t>
            </a:fld>
            <a:endParaRPr lang="en-US" alt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a:extLst>
              <a:ext uri="{FF2B5EF4-FFF2-40B4-BE49-F238E27FC236}">
                <a16:creationId xmlns:a16="http://schemas.microsoft.com/office/drawing/2014/main" id="{7B6D42ED-539E-4946-A622-E12D588480FA}"/>
              </a:ext>
            </a:extLst>
          </p:cNvPr>
          <p:cNvSpPr>
            <a:spLocks noGrp="1" noRot="1" noChangeAspect="1" noChangeArrowheads="1" noTextEdit="1"/>
          </p:cNvSpPr>
          <p:nvPr>
            <p:ph type="sldImg"/>
          </p:nvPr>
        </p:nvSpPr>
        <p:spPr>
          <a:ln/>
        </p:spPr>
      </p:sp>
      <p:sp>
        <p:nvSpPr>
          <p:cNvPr id="35842" name="Notes Placeholder 2">
            <a:extLst>
              <a:ext uri="{FF2B5EF4-FFF2-40B4-BE49-F238E27FC236}">
                <a16:creationId xmlns:a16="http://schemas.microsoft.com/office/drawing/2014/main" id="{F70B5F2B-2987-4F1A-94E5-1B67C6ADE2B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5843" name="Slide Number Placeholder 3">
            <a:extLst>
              <a:ext uri="{FF2B5EF4-FFF2-40B4-BE49-F238E27FC236}">
                <a16:creationId xmlns:a16="http://schemas.microsoft.com/office/drawing/2014/main" id="{DC42A15D-5E78-40F8-970B-BF536FF666A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12F4051D-E1B2-4975-B083-7FF636044B33}" type="slidenum">
              <a:rPr lang="en-US" altLang="en-US" sz="1200"/>
              <a:pPr/>
              <a:t>13</a:t>
            </a:fld>
            <a:endParaRPr lang="en-US" alt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a:extLst>
              <a:ext uri="{FF2B5EF4-FFF2-40B4-BE49-F238E27FC236}">
                <a16:creationId xmlns:a16="http://schemas.microsoft.com/office/drawing/2014/main" id="{1056E5CF-ADFE-4E98-8ECA-2AAAEDD4B88B}"/>
              </a:ext>
            </a:extLst>
          </p:cNvPr>
          <p:cNvSpPr>
            <a:spLocks noGrp="1" noRot="1" noChangeAspect="1" noChangeArrowheads="1" noTextEdit="1"/>
          </p:cNvSpPr>
          <p:nvPr>
            <p:ph type="sldImg"/>
          </p:nvPr>
        </p:nvSpPr>
        <p:spPr>
          <a:ln/>
        </p:spPr>
      </p:sp>
      <p:sp>
        <p:nvSpPr>
          <p:cNvPr id="33794" name="Notes Placeholder 2">
            <a:extLst>
              <a:ext uri="{FF2B5EF4-FFF2-40B4-BE49-F238E27FC236}">
                <a16:creationId xmlns:a16="http://schemas.microsoft.com/office/drawing/2014/main" id="{25CD8A5F-04E0-4D40-ADD1-ABB7BF22DC9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3795" name="Slide Number Placeholder 3">
            <a:extLst>
              <a:ext uri="{FF2B5EF4-FFF2-40B4-BE49-F238E27FC236}">
                <a16:creationId xmlns:a16="http://schemas.microsoft.com/office/drawing/2014/main" id="{32EB179A-C609-42AE-B843-DB2F65E898D7}"/>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BF3F5DCA-6EA9-4C6E-8C7F-01E7648B4E1E}" type="slidenum">
              <a:rPr lang="en-US" altLang="en-US" sz="1200"/>
              <a:pPr/>
              <a:t>14</a:t>
            </a:fld>
            <a:endParaRPr lang="en-US" alt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a:extLst>
              <a:ext uri="{FF2B5EF4-FFF2-40B4-BE49-F238E27FC236}">
                <a16:creationId xmlns:a16="http://schemas.microsoft.com/office/drawing/2014/main" id="{9E566647-C92F-4E22-B1CC-16A456A8A850}"/>
              </a:ext>
            </a:extLst>
          </p:cNvPr>
          <p:cNvSpPr>
            <a:spLocks noGrp="1" noRot="1" noChangeAspect="1" noChangeArrowheads="1" noTextEdit="1"/>
          </p:cNvSpPr>
          <p:nvPr>
            <p:ph type="sldImg"/>
          </p:nvPr>
        </p:nvSpPr>
        <p:spPr>
          <a:ln/>
        </p:spPr>
      </p:sp>
      <p:sp>
        <p:nvSpPr>
          <p:cNvPr id="27650" name="Notes Placeholder 2">
            <a:extLst>
              <a:ext uri="{FF2B5EF4-FFF2-40B4-BE49-F238E27FC236}">
                <a16:creationId xmlns:a16="http://schemas.microsoft.com/office/drawing/2014/main" id="{F4133440-7E9A-4B15-BFEA-59AAE0C958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7651" name="Slide Number Placeholder 3">
            <a:extLst>
              <a:ext uri="{FF2B5EF4-FFF2-40B4-BE49-F238E27FC236}">
                <a16:creationId xmlns:a16="http://schemas.microsoft.com/office/drawing/2014/main" id="{7755E417-DBB7-46FA-B2EF-EC9152440AD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2040766-31C2-4171-BA33-1BCA9C717F3D}" type="slidenum">
              <a:rPr lang="en-US" altLang="en-US" sz="1200"/>
              <a:pPr/>
              <a:t>15</a:t>
            </a:fld>
            <a:endParaRPr lang="en-US" alt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F76F4C02-5EED-41E9-AA55-406F2A4E67A5}"/>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3B2EE23D-1944-44AA-89FF-D02D966FCC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01C63AEB-0DCE-433E-BD56-C915E3C0ED2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4427CA3-8A1D-4499-889A-B1FE5153C4C7}" type="slidenum">
              <a:rPr lang="en-US" altLang="en-US" sz="1200"/>
              <a:pPr algn="r" eaLnBrk="1" hangingPunct="1"/>
              <a:t>16</a:t>
            </a:fld>
            <a:endParaRPr lang="en-US" alt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a:extLst>
              <a:ext uri="{FF2B5EF4-FFF2-40B4-BE49-F238E27FC236}">
                <a16:creationId xmlns:a16="http://schemas.microsoft.com/office/drawing/2014/main" id="{F76F4C02-5EED-41E9-AA55-406F2A4E67A5}"/>
              </a:ext>
            </a:extLst>
          </p:cNvPr>
          <p:cNvSpPr>
            <a:spLocks noGrp="1" noRot="1" noChangeAspect="1" noChangeArrowheads="1" noTextEdit="1"/>
          </p:cNvSpPr>
          <p:nvPr>
            <p:ph type="sldImg"/>
          </p:nvPr>
        </p:nvSpPr>
        <p:spPr>
          <a:ln/>
        </p:spPr>
      </p:sp>
      <p:sp>
        <p:nvSpPr>
          <p:cNvPr id="29698" name="Notes Placeholder 2">
            <a:extLst>
              <a:ext uri="{FF2B5EF4-FFF2-40B4-BE49-F238E27FC236}">
                <a16:creationId xmlns:a16="http://schemas.microsoft.com/office/drawing/2014/main" id="{3B2EE23D-1944-44AA-89FF-D02D966FCCB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9699" name="Slide Number Placeholder 3">
            <a:extLst>
              <a:ext uri="{FF2B5EF4-FFF2-40B4-BE49-F238E27FC236}">
                <a16:creationId xmlns:a16="http://schemas.microsoft.com/office/drawing/2014/main" id="{01C63AEB-0DCE-433E-BD56-C915E3C0ED2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4427CA3-8A1D-4499-889A-B1FE5153C4C7}" type="slidenum">
              <a:rPr lang="en-US" altLang="en-US" sz="1200"/>
              <a:pPr algn="r" eaLnBrk="1" hangingPunct="1"/>
              <a:t>17</a:t>
            </a:fld>
            <a:endParaRPr lang="en-US" altLang="en-US" sz="1200"/>
          </a:p>
        </p:txBody>
      </p:sp>
    </p:spTree>
    <p:extLst>
      <p:ext uri="{BB962C8B-B14F-4D97-AF65-F5344CB8AC3E}">
        <p14:creationId xmlns:p14="http://schemas.microsoft.com/office/powerpoint/2010/main" val="38607274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a:extLst>
              <a:ext uri="{FF2B5EF4-FFF2-40B4-BE49-F238E27FC236}">
                <a16:creationId xmlns:a16="http://schemas.microsoft.com/office/drawing/2014/main" id="{7D752862-304B-4418-B80F-02004B302279}"/>
              </a:ext>
            </a:extLst>
          </p:cNvPr>
          <p:cNvSpPr>
            <a:spLocks noGrp="1" noRot="1" noChangeAspect="1" noChangeArrowheads="1" noTextEdit="1"/>
          </p:cNvSpPr>
          <p:nvPr>
            <p:ph type="sldImg"/>
          </p:nvPr>
        </p:nvSpPr>
        <p:spPr>
          <a:ln/>
        </p:spPr>
      </p:sp>
      <p:sp>
        <p:nvSpPr>
          <p:cNvPr id="31746" name="Notes Placeholder 2">
            <a:extLst>
              <a:ext uri="{FF2B5EF4-FFF2-40B4-BE49-F238E27FC236}">
                <a16:creationId xmlns:a16="http://schemas.microsoft.com/office/drawing/2014/main" id="{CB0A4B99-21B5-4EA4-B530-08A6C7FF43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1747" name="Slide Number Placeholder 3">
            <a:extLst>
              <a:ext uri="{FF2B5EF4-FFF2-40B4-BE49-F238E27FC236}">
                <a16:creationId xmlns:a16="http://schemas.microsoft.com/office/drawing/2014/main" id="{7CB6842D-4F27-48ED-BF1A-62F2DAD783E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331C591-758A-4DBD-9B8B-51A496A1B9D7}" type="slidenum">
              <a:rPr lang="en-US" altLang="en-US" sz="1200"/>
              <a:pPr/>
              <a:t>18</a:t>
            </a:fld>
            <a:endParaRPr lang="en-US" alt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EDECC2F4-50EC-43A0-9116-CF29C315505C}"/>
              </a:ext>
            </a:extLst>
          </p:cNvPr>
          <p:cNvSpPr>
            <a:spLocks noGrp="1" noRot="1" noChangeAspect="1" noChangeArrowheads="1" noTextEdit="1"/>
          </p:cNvSpPr>
          <p:nvPr>
            <p:ph type="sldImg"/>
          </p:nvPr>
        </p:nvSpPr>
        <p:spPr>
          <a:ln/>
        </p:spPr>
      </p:sp>
      <p:sp>
        <p:nvSpPr>
          <p:cNvPr id="37890" name="Notes Placeholder 2">
            <a:extLst>
              <a:ext uri="{FF2B5EF4-FFF2-40B4-BE49-F238E27FC236}">
                <a16:creationId xmlns:a16="http://schemas.microsoft.com/office/drawing/2014/main" id="{A9939993-65C6-4877-9316-48341D3ACC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64D5C0E7-331F-44B2-8DD1-F407F606BA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7476DCD-D9AB-4DD8-A945-D2016F15CC55}" type="slidenum">
              <a:rPr lang="en-US" altLang="en-US" sz="1200"/>
              <a:pPr/>
              <a:t>19</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Slide Image Placeholder 1">
            <a:extLst>
              <a:ext uri="{FF2B5EF4-FFF2-40B4-BE49-F238E27FC236}">
                <a16:creationId xmlns:a16="http://schemas.microsoft.com/office/drawing/2014/main" id="{788D3839-BFAA-43FA-8D69-A300779C7A7D}"/>
              </a:ext>
            </a:extLst>
          </p:cNvPr>
          <p:cNvSpPr>
            <a:spLocks noGrp="1" noRot="1" noChangeAspect="1" noChangeArrowheads="1" noTextEdit="1"/>
          </p:cNvSpPr>
          <p:nvPr>
            <p:ph type="sldImg"/>
          </p:nvPr>
        </p:nvSpPr>
        <p:spPr>
          <a:ln/>
        </p:spPr>
      </p:sp>
      <p:sp>
        <p:nvSpPr>
          <p:cNvPr id="7170" name="Notes Placeholder 2">
            <a:extLst>
              <a:ext uri="{FF2B5EF4-FFF2-40B4-BE49-F238E27FC236}">
                <a16:creationId xmlns:a16="http://schemas.microsoft.com/office/drawing/2014/main" id="{A84EB56C-07FA-4D84-BAFD-CBD5B33C13B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171" name="Slide Number Placeholder 3">
            <a:extLst>
              <a:ext uri="{FF2B5EF4-FFF2-40B4-BE49-F238E27FC236}">
                <a16:creationId xmlns:a16="http://schemas.microsoft.com/office/drawing/2014/main" id="{DC14016B-3648-4674-BAB3-030B837D3A7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3A71C60E-9E72-4DD2-B02C-C3F39A22CCDE}" type="slidenum">
              <a:rPr lang="en-US" altLang="en-US" sz="1200"/>
              <a:pPr/>
              <a:t>2</a:t>
            </a:fld>
            <a:endParaRPr lang="en-US" alt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a:extLst>
              <a:ext uri="{FF2B5EF4-FFF2-40B4-BE49-F238E27FC236}">
                <a16:creationId xmlns:a16="http://schemas.microsoft.com/office/drawing/2014/main" id="{EDECC2F4-50EC-43A0-9116-CF29C315505C}"/>
              </a:ext>
            </a:extLst>
          </p:cNvPr>
          <p:cNvSpPr>
            <a:spLocks noGrp="1" noRot="1" noChangeAspect="1" noChangeArrowheads="1" noTextEdit="1"/>
          </p:cNvSpPr>
          <p:nvPr>
            <p:ph type="sldImg"/>
          </p:nvPr>
        </p:nvSpPr>
        <p:spPr>
          <a:ln/>
        </p:spPr>
      </p:sp>
      <p:sp>
        <p:nvSpPr>
          <p:cNvPr id="37890" name="Notes Placeholder 2">
            <a:extLst>
              <a:ext uri="{FF2B5EF4-FFF2-40B4-BE49-F238E27FC236}">
                <a16:creationId xmlns:a16="http://schemas.microsoft.com/office/drawing/2014/main" id="{A9939993-65C6-4877-9316-48341D3ACC0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7891" name="Slide Number Placeholder 3">
            <a:extLst>
              <a:ext uri="{FF2B5EF4-FFF2-40B4-BE49-F238E27FC236}">
                <a16:creationId xmlns:a16="http://schemas.microsoft.com/office/drawing/2014/main" id="{64D5C0E7-331F-44B2-8DD1-F407F606BA8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A7476DCD-D9AB-4DD8-A945-D2016F15CC55}" type="slidenum">
              <a:rPr lang="en-US" altLang="en-US" sz="1200"/>
              <a:pPr/>
              <a:t>20</a:t>
            </a:fld>
            <a:endParaRPr lang="en-US" altLang="en-US" sz="1200"/>
          </a:p>
        </p:txBody>
      </p:sp>
    </p:spTree>
    <p:extLst>
      <p:ext uri="{BB962C8B-B14F-4D97-AF65-F5344CB8AC3E}">
        <p14:creationId xmlns:p14="http://schemas.microsoft.com/office/powerpoint/2010/main" val="18979179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a:extLst>
              <a:ext uri="{FF2B5EF4-FFF2-40B4-BE49-F238E27FC236}">
                <a16:creationId xmlns:a16="http://schemas.microsoft.com/office/drawing/2014/main" id="{D179DBF5-9081-4000-99C9-DE50258AF7C5}"/>
              </a:ext>
            </a:extLst>
          </p:cNvPr>
          <p:cNvSpPr>
            <a:spLocks noGrp="1" noRot="1" noChangeAspect="1" noChangeArrowheads="1" noTextEdit="1"/>
          </p:cNvSpPr>
          <p:nvPr>
            <p:ph type="sldImg"/>
          </p:nvPr>
        </p:nvSpPr>
        <p:spPr>
          <a:ln/>
        </p:spPr>
      </p:sp>
      <p:sp>
        <p:nvSpPr>
          <p:cNvPr id="58370" name="Notes Placeholder 2">
            <a:extLst>
              <a:ext uri="{FF2B5EF4-FFF2-40B4-BE49-F238E27FC236}">
                <a16:creationId xmlns:a16="http://schemas.microsoft.com/office/drawing/2014/main" id="{24537EF4-03AB-4245-A336-FC2DB19FB4D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8371" name="Slide Number Placeholder 3">
            <a:extLst>
              <a:ext uri="{FF2B5EF4-FFF2-40B4-BE49-F238E27FC236}">
                <a16:creationId xmlns:a16="http://schemas.microsoft.com/office/drawing/2014/main" id="{6553671F-7267-4040-AD99-20C85BE8BDE6}"/>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B642B764-FD89-4BD8-9BA6-2A8DECED392E}" type="slidenum">
              <a:rPr lang="en-US" altLang="en-US" sz="1200"/>
              <a:pPr algn="r" eaLnBrk="1" hangingPunct="1"/>
              <a:t>21</a:t>
            </a:fld>
            <a:endParaRPr lang="en-US" alt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a:extLst>
              <a:ext uri="{FF2B5EF4-FFF2-40B4-BE49-F238E27FC236}">
                <a16:creationId xmlns:a16="http://schemas.microsoft.com/office/drawing/2014/main" id="{A02F68CE-3440-44C0-82CC-7CDBCEE654EE}"/>
              </a:ext>
            </a:extLst>
          </p:cNvPr>
          <p:cNvSpPr>
            <a:spLocks noGrp="1" noRot="1" noChangeAspect="1" noChangeArrowheads="1" noTextEdit="1"/>
          </p:cNvSpPr>
          <p:nvPr>
            <p:ph type="sldImg"/>
          </p:nvPr>
        </p:nvSpPr>
        <p:spPr>
          <a:ln/>
        </p:spPr>
      </p:sp>
      <p:sp>
        <p:nvSpPr>
          <p:cNvPr id="39938" name="Notes Placeholder 2">
            <a:extLst>
              <a:ext uri="{FF2B5EF4-FFF2-40B4-BE49-F238E27FC236}">
                <a16:creationId xmlns:a16="http://schemas.microsoft.com/office/drawing/2014/main" id="{957BF7F0-A042-4272-8145-6E88AC05B46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39939" name="Slide Number Placeholder 3">
            <a:extLst>
              <a:ext uri="{FF2B5EF4-FFF2-40B4-BE49-F238E27FC236}">
                <a16:creationId xmlns:a16="http://schemas.microsoft.com/office/drawing/2014/main" id="{81702699-D0EC-42B9-B993-603957826CE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DA2BABD-DC49-4A3D-BA63-89C91744269D}" type="slidenum">
              <a:rPr lang="en-US" altLang="en-US" sz="1200"/>
              <a:pPr/>
              <a:t>22</a:t>
            </a:fld>
            <a:endParaRPr lang="en-US" alt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id="{6C5565B2-6E42-4F2C-BD17-16546C4635FA}"/>
              </a:ext>
            </a:extLst>
          </p:cNvPr>
          <p:cNvSpPr>
            <a:spLocks noGrp="1" noRot="1" noChangeAspect="1" noChangeArrowheads="1" noTextEdit="1"/>
          </p:cNvSpPr>
          <p:nvPr>
            <p:ph type="sldImg"/>
          </p:nvPr>
        </p:nvSpPr>
        <p:spPr>
          <a:ln/>
        </p:spPr>
      </p:sp>
      <p:sp>
        <p:nvSpPr>
          <p:cNvPr id="44034" name="Notes Placeholder 2">
            <a:extLst>
              <a:ext uri="{FF2B5EF4-FFF2-40B4-BE49-F238E27FC236}">
                <a16:creationId xmlns:a16="http://schemas.microsoft.com/office/drawing/2014/main" id="{1CB223B3-B6DA-4567-8B13-DFB71E6DA6D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4035" name="Slide Number Placeholder 3">
            <a:extLst>
              <a:ext uri="{FF2B5EF4-FFF2-40B4-BE49-F238E27FC236}">
                <a16:creationId xmlns:a16="http://schemas.microsoft.com/office/drawing/2014/main" id="{02B83727-FECA-4083-BBD1-54CD047FBCE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BAC5492-C99B-4787-9789-066BBE9CD0AE}" type="slidenum">
              <a:rPr lang="en-US" altLang="en-US" sz="1200"/>
              <a:pPr algn="r" eaLnBrk="1" hangingPunct="1"/>
              <a:t>23</a:t>
            </a:fld>
            <a:endParaRPr lang="en-US" alt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0E06270A-A05D-4377-8D55-D063EAB88DD3}"/>
              </a:ext>
            </a:extLst>
          </p:cNvPr>
          <p:cNvSpPr>
            <a:spLocks noGrp="1" noRot="1" noChangeAspect="1" noChangeArrowheads="1" noTextEdit="1"/>
          </p:cNvSpPr>
          <p:nvPr>
            <p:ph type="sldImg"/>
          </p:nvPr>
        </p:nvSpPr>
        <p:spPr>
          <a:ln/>
        </p:spPr>
      </p:sp>
      <p:sp>
        <p:nvSpPr>
          <p:cNvPr id="46082" name="Notes Placeholder 2">
            <a:extLst>
              <a:ext uri="{FF2B5EF4-FFF2-40B4-BE49-F238E27FC236}">
                <a16:creationId xmlns:a16="http://schemas.microsoft.com/office/drawing/2014/main" id="{45C8742B-06D4-4CED-B7E7-D83C315E6D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5BADB5C5-A2CB-4F27-8AA3-7222E4681A89}"/>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3862545-A8E7-4CF4-9781-194BEA58FFAE}" type="slidenum">
              <a:rPr lang="en-US" altLang="en-US" sz="1200"/>
              <a:pPr algn="r" eaLnBrk="1" hangingPunct="1"/>
              <a:t>24</a:t>
            </a:fld>
            <a:endParaRPr lang="en-US" alt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a:extLst>
              <a:ext uri="{FF2B5EF4-FFF2-40B4-BE49-F238E27FC236}">
                <a16:creationId xmlns:a16="http://schemas.microsoft.com/office/drawing/2014/main" id="{0E06270A-A05D-4377-8D55-D063EAB88DD3}"/>
              </a:ext>
            </a:extLst>
          </p:cNvPr>
          <p:cNvSpPr>
            <a:spLocks noGrp="1" noRot="1" noChangeAspect="1" noChangeArrowheads="1" noTextEdit="1"/>
          </p:cNvSpPr>
          <p:nvPr>
            <p:ph type="sldImg"/>
          </p:nvPr>
        </p:nvSpPr>
        <p:spPr>
          <a:ln/>
        </p:spPr>
      </p:sp>
      <p:sp>
        <p:nvSpPr>
          <p:cNvPr id="46082" name="Notes Placeholder 2">
            <a:extLst>
              <a:ext uri="{FF2B5EF4-FFF2-40B4-BE49-F238E27FC236}">
                <a16:creationId xmlns:a16="http://schemas.microsoft.com/office/drawing/2014/main" id="{45C8742B-06D4-4CED-B7E7-D83C315E6D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6083" name="Slide Number Placeholder 3">
            <a:extLst>
              <a:ext uri="{FF2B5EF4-FFF2-40B4-BE49-F238E27FC236}">
                <a16:creationId xmlns:a16="http://schemas.microsoft.com/office/drawing/2014/main" id="{5BADB5C5-A2CB-4F27-8AA3-7222E4681A89}"/>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3862545-A8E7-4CF4-9781-194BEA58FFAE}" type="slidenum">
              <a:rPr lang="en-US" altLang="en-US" sz="1200"/>
              <a:pPr algn="r" eaLnBrk="1" hangingPunct="1"/>
              <a:t>25</a:t>
            </a:fld>
            <a:endParaRPr lang="en-US" altLang="en-US" sz="1200"/>
          </a:p>
        </p:txBody>
      </p:sp>
    </p:spTree>
    <p:extLst>
      <p:ext uri="{BB962C8B-B14F-4D97-AF65-F5344CB8AC3E}">
        <p14:creationId xmlns:p14="http://schemas.microsoft.com/office/powerpoint/2010/main" val="3362097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a:extLst>
              <a:ext uri="{FF2B5EF4-FFF2-40B4-BE49-F238E27FC236}">
                <a16:creationId xmlns:a16="http://schemas.microsoft.com/office/drawing/2014/main" id="{544B60EF-2B57-4044-8C9F-38CE365ABCAB}"/>
              </a:ext>
            </a:extLst>
          </p:cNvPr>
          <p:cNvSpPr>
            <a:spLocks noGrp="1" noRot="1" noChangeAspect="1" noChangeArrowheads="1" noTextEdit="1"/>
          </p:cNvSpPr>
          <p:nvPr>
            <p:ph type="sldImg"/>
          </p:nvPr>
        </p:nvSpPr>
        <p:spPr>
          <a:ln/>
        </p:spPr>
      </p:sp>
      <p:sp>
        <p:nvSpPr>
          <p:cNvPr id="48130" name="Notes Placeholder 2">
            <a:extLst>
              <a:ext uri="{FF2B5EF4-FFF2-40B4-BE49-F238E27FC236}">
                <a16:creationId xmlns:a16="http://schemas.microsoft.com/office/drawing/2014/main" id="{B7BE2CF4-ADB8-4F29-B914-B8ECBE330B6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48131" name="Slide Number Placeholder 3">
            <a:extLst>
              <a:ext uri="{FF2B5EF4-FFF2-40B4-BE49-F238E27FC236}">
                <a16:creationId xmlns:a16="http://schemas.microsoft.com/office/drawing/2014/main" id="{997523B2-2862-4627-878F-02A6831A6E21}"/>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6460730-7286-4BD6-BB71-AD2996941085}" type="slidenum">
              <a:rPr lang="en-US" altLang="en-US" sz="1200"/>
              <a:pPr/>
              <a:t>26</a:t>
            </a:fld>
            <a:endParaRPr lang="en-US" alt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88E3FA19-5D16-426A-A512-FB1F5E3106C9}"/>
              </a:ext>
            </a:extLst>
          </p:cNvPr>
          <p:cNvSpPr>
            <a:spLocks noGrp="1" noRot="1" noChangeAspect="1" noChangeArrowheads="1" noTextEdit="1"/>
          </p:cNvSpPr>
          <p:nvPr>
            <p:ph type="sldImg"/>
          </p:nvPr>
        </p:nvSpPr>
        <p:spPr>
          <a:ln/>
        </p:spPr>
      </p:sp>
      <p:sp>
        <p:nvSpPr>
          <p:cNvPr id="50178" name="Notes Placeholder 2">
            <a:extLst>
              <a:ext uri="{FF2B5EF4-FFF2-40B4-BE49-F238E27FC236}">
                <a16:creationId xmlns:a16="http://schemas.microsoft.com/office/drawing/2014/main" id="{2FE29696-B157-4466-B14C-7ADCA1B1F7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007B8805-E53F-46BE-8BE3-4B5FD828E3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8776AB0-F8C8-4C0B-A132-33AF0DAEB5C6}" type="slidenum">
              <a:rPr lang="en-US" altLang="en-US" sz="1200"/>
              <a:pPr/>
              <a:t>27</a:t>
            </a:fld>
            <a:endParaRPr lang="en-US" altLang="en-US" sz="1200"/>
          </a:p>
        </p:txBody>
      </p:sp>
    </p:spTree>
    <p:extLst>
      <p:ext uri="{BB962C8B-B14F-4D97-AF65-F5344CB8AC3E}">
        <p14:creationId xmlns:p14="http://schemas.microsoft.com/office/powerpoint/2010/main" val="1453299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a:extLst>
              <a:ext uri="{FF2B5EF4-FFF2-40B4-BE49-F238E27FC236}">
                <a16:creationId xmlns:a16="http://schemas.microsoft.com/office/drawing/2014/main" id="{88E3FA19-5D16-426A-A512-FB1F5E3106C9}"/>
              </a:ext>
            </a:extLst>
          </p:cNvPr>
          <p:cNvSpPr>
            <a:spLocks noGrp="1" noRot="1" noChangeAspect="1" noChangeArrowheads="1" noTextEdit="1"/>
          </p:cNvSpPr>
          <p:nvPr>
            <p:ph type="sldImg"/>
          </p:nvPr>
        </p:nvSpPr>
        <p:spPr>
          <a:ln/>
        </p:spPr>
      </p:sp>
      <p:sp>
        <p:nvSpPr>
          <p:cNvPr id="50178" name="Notes Placeholder 2">
            <a:extLst>
              <a:ext uri="{FF2B5EF4-FFF2-40B4-BE49-F238E27FC236}">
                <a16:creationId xmlns:a16="http://schemas.microsoft.com/office/drawing/2014/main" id="{2FE29696-B157-4466-B14C-7ADCA1B1F78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50179" name="Slide Number Placeholder 3">
            <a:extLst>
              <a:ext uri="{FF2B5EF4-FFF2-40B4-BE49-F238E27FC236}">
                <a16:creationId xmlns:a16="http://schemas.microsoft.com/office/drawing/2014/main" id="{007B8805-E53F-46BE-8BE3-4B5FD828E33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8776AB0-F8C8-4C0B-A132-33AF0DAEB5C6}" type="slidenum">
              <a:rPr lang="en-US" altLang="en-US" sz="1200"/>
              <a:pPr/>
              <a:t>28</a:t>
            </a:fld>
            <a:endParaRPr lang="en-US" alt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32713B96-229A-4A34-877A-38713E47C496}"/>
              </a:ext>
            </a:extLst>
          </p:cNvPr>
          <p:cNvSpPr>
            <a:spLocks noGrp="1" noRot="1" noChangeAspect="1" noChangeArrowheads="1" noTextEdit="1"/>
          </p:cNvSpPr>
          <p:nvPr>
            <p:ph type="sldImg"/>
          </p:nvPr>
        </p:nvSpPr>
        <p:spPr>
          <a:ln/>
        </p:spPr>
      </p:sp>
      <p:sp>
        <p:nvSpPr>
          <p:cNvPr id="56322" name="Notes Placeholder 2">
            <a:extLst>
              <a:ext uri="{FF2B5EF4-FFF2-40B4-BE49-F238E27FC236}">
                <a16:creationId xmlns:a16="http://schemas.microsoft.com/office/drawing/2014/main" id="{DAC88DA5-D219-4018-884C-60E2662A62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6323" name="Slide Number Placeholder 3">
            <a:extLst>
              <a:ext uri="{FF2B5EF4-FFF2-40B4-BE49-F238E27FC236}">
                <a16:creationId xmlns:a16="http://schemas.microsoft.com/office/drawing/2014/main" id="{642DDC45-C9EF-490B-B40C-22851832EEE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7A2B10B-B045-433D-802C-2D11A728D4CC}" type="slidenum">
              <a:rPr lang="en-US" altLang="en-US" sz="1200"/>
              <a:pPr algn="r" eaLnBrk="1" hangingPunct="1"/>
              <a:t>29</a:t>
            </a:fld>
            <a:endParaRPr lang="en-US" alt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Slide Image Placeholder 1">
            <a:extLst>
              <a:ext uri="{FF2B5EF4-FFF2-40B4-BE49-F238E27FC236}">
                <a16:creationId xmlns:a16="http://schemas.microsoft.com/office/drawing/2014/main" id="{6DE8B892-504E-4F6A-9EEE-6BC00B5E2F3E}"/>
              </a:ext>
            </a:extLst>
          </p:cNvPr>
          <p:cNvSpPr>
            <a:spLocks noGrp="1" noRot="1" noChangeAspect="1" noChangeArrowheads="1" noTextEdit="1"/>
          </p:cNvSpPr>
          <p:nvPr>
            <p:ph type="sldImg"/>
          </p:nvPr>
        </p:nvSpPr>
        <p:spPr>
          <a:ln/>
        </p:spPr>
      </p:sp>
      <p:sp>
        <p:nvSpPr>
          <p:cNvPr id="9218" name="Notes Placeholder 2">
            <a:extLst>
              <a:ext uri="{FF2B5EF4-FFF2-40B4-BE49-F238E27FC236}">
                <a16:creationId xmlns:a16="http://schemas.microsoft.com/office/drawing/2014/main" id="{197E932B-E49D-4218-B594-1419D9446BC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9219" name="Slide Number Placeholder 3">
            <a:extLst>
              <a:ext uri="{FF2B5EF4-FFF2-40B4-BE49-F238E27FC236}">
                <a16:creationId xmlns:a16="http://schemas.microsoft.com/office/drawing/2014/main" id="{715AE410-70D7-4C24-9B44-F2691326CB48}"/>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2C79797-A699-4EF4-AC3F-4EEC6ED8D6FF}" type="slidenum">
              <a:rPr lang="en-US" altLang="en-US" sz="1200"/>
              <a:pPr/>
              <a:t>3</a:t>
            </a:fld>
            <a:endParaRPr lang="en-US" alt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a:extLst>
              <a:ext uri="{FF2B5EF4-FFF2-40B4-BE49-F238E27FC236}">
                <a16:creationId xmlns:a16="http://schemas.microsoft.com/office/drawing/2014/main" id="{32713B96-229A-4A34-877A-38713E47C496}"/>
              </a:ext>
            </a:extLst>
          </p:cNvPr>
          <p:cNvSpPr>
            <a:spLocks noGrp="1" noRot="1" noChangeAspect="1" noChangeArrowheads="1" noTextEdit="1"/>
          </p:cNvSpPr>
          <p:nvPr>
            <p:ph type="sldImg"/>
          </p:nvPr>
        </p:nvSpPr>
        <p:spPr>
          <a:ln/>
        </p:spPr>
      </p:sp>
      <p:sp>
        <p:nvSpPr>
          <p:cNvPr id="56322" name="Notes Placeholder 2">
            <a:extLst>
              <a:ext uri="{FF2B5EF4-FFF2-40B4-BE49-F238E27FC236}">
                <a16:creationId xmlns:a16="http://schemas.microsoft.com/office/drawing/2014/main" id="{DAC88DA5-D219-4018-884C-60E2662A627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56323" name="Slide Number Placeholder 3">
            <a:extLst>
              <a:ext uri="{FF2B5EF4-FFF2-40B4-BE49-F238E27FC236}">
                <a16:creationId xmlns:a16="http://schemas.microsoft.com/office/drawing/2014/main" id="{642DDC45-C9EF-490B-B40C-22851832EEEC}"/>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7A2B10B-B045-433D-802C-2D11A728D4CC}" type="slidenum">
              <a:rPr lang="en-US" altLang="en-US" sz="1200"/>
              <a:pPr algn="r" eaLnBrk="1" hangingPunct="1"/>
              <a:t>30</a:t>
            </a:fld>
            <a:endParaRPr lang="en-US" altLang="en-US" sz="1200"/>
          </a:p>
        </p:txBody>
      </p:sp>
    </p:spTree>
    <p:extLst>
      <p:ext uri="{BB962C8B-B14F-4D97-AF65-F5344CB8AC3E}">
        <p14:creationId xmlns:p14="http://schemas.microsoft.com/office/powerpoint/2010/main" val="17250705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8F58C350-47EA-4AAE-8E52-348952AD1692}"/>
              </a:ext>
            </a:extLst>
          </p:cNvPr>
          <p:cNvSpPr>
            <a:spLocks noGrp="1" noRot="1" noChangeAspect="1" noChangeArrowheads="1" noTextEdit="1"/>
          </p:cNvSpPr>
          <p:nvPr>
            <p:ph type="sldImg"/>
          </p:nvPr>
        </p:nvSpPr>
        <p:spPr>
          <a:ln/>
        </p:spPr>
      </p:sp>
      <p:sp>
        <p:nvSpPr>
          <p:cNvPr id="60418" name="Notes Placeholder 2">
            <a:extLst>
              <a:ext uri="{FF2B5EF4-FFF2-40B4-BE49-F238E27FC236}">
                <a16:creationId xmlns:a16="http://schemas.microsoft.com/office/drawing/2014/main" id="{4F87A3C2-4365-4990-9FC1-049E991EF7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95307E8D-17CD-4A67-8D18-ADE5EF01962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6DCE317-6E36-44A5-99EA-38B6F0824179}" type="slidenum">
              <a:rPr lang="en-US" altLang="en-US" sz="1200"/>
              <a:pPr algn="r" eaLnBrk="1" hangingPunct="1"/>
              <a:t>31</a:t>
            </a:fld>
            <a:endParaRPr lang="en-US" alt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id="{8F58C350-47EA-4AAE-8E52-348952AD1692}"/>
              </a:ext>
            </a:extLst>
          </p:cNvPr>
          <p:cNvSpPr>
            <a:spLocks noGrp="1" noRot="1" noChangeAspect="1" noChangeArrowheads="1" noTextEdit="1"/>
          </p:cNvSpPr>
          <p:nvPr>
            <p:ph type="sldImg"/>
          </p:nvPr>
        </p:nvSpPr>
        <p:spPr>
          <a:ln/>
        </p:spPr>
      </p:sp>
      <p:sp>
        <p:nvSpPr>
          <p:cNvPr id="60418" name="Notes Placeholder 2">
            <a:extLst>
              <a:ext uri="{FF2B5EF4-FFF2-40B4-BE49-F238E27FC236}">
                <a16:creationId xmlns:a16="http://schemas.microsoft.com/office/drawing/2014/main" id="{4F87A3C2-4365-4990-9FC1-049E991EF7CA}"/>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0419" name="Slide Number Placeholder 3">
            <a:extLst>
              <a:ext uri="{FF2B5EF4-FFF2-40B4-BE49-F238E27FC236}">
                <a16:creationId xmlns:a16="http://schemas.microsoft.com/office/drawing/2014/main" id="{95307E8D-17CD-4A67-8D18-ADE5EF019620}"/>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36DCE317-6E36-44A5-99EA-38B6F0824179}" type="slidenum">
              <a:rPr lang="en-US" altLang="en-US" sz="1200"/>
              <a:pPr algn="r" eaLnBrk="1" hangingPunct="1"/>
              <a:t>32</a:t>
            </a:fld>
            <a:endParaRPr lang="en-US" altLang="en-US" sz="1200"/>
          </a:p>
        </p:txBody>
      </p:sp>
    </p:spTree>
    <p:extLst>
      <p:ext uri="{BB962C8B-B14F-4D97-AF65-F5344CB8AC3E}">
        <p14:creationId xmlns:p14="http://schemas.microsoft.com/office/powerpoint/2010/main" val="10964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a:extLst>
              <a:ext uri="{FF2B5EF4-FFF2-40B4-BE49-F238E27FC236}">
                <a16:creationId xmlns:a16="http://schemas.microsoft.com/office/drawing/2014/main" id="{A1C3BE5F-E803-4D7D-B33E-426E65420995}"/>
              </a:ext>
            </a:extLst>
          </p:cNvPr>
          <p:cNvSpPr>
            <a:spLocks noGrp="1" noRot="1" noChangeAspect="1" noChangeArrowheads="1" noTextEdit="1"/>
          </p:cNvSpPr>
          <p:nvPr>
            <p:ph type="sldImg"/>
          </p:nvPr>
        </p:nvSpPr>
        <p:spPr>
          <a:ln/>
        </p:spPr>
      </p:sp>
      <p:sp>
        <p:nvSpPr>
          <p:cNvPr id="62466" name="Notes Placeholder 2">
            <a:extLst>
              <a:ext uri="{FF2B5EF4-FFF2-40B4-BE49-F238E27FC236}">
                <a16:creationId xmlns:a16="http://schemas.microsoft.com/office/drawing/2014/main" id="{0C94C9B7-9112-4D94-976F-A2E9E91B12E5}"/>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2467" name="Slide Number Placeholder 3">
            <a:extLst>
              <a:ext uri="{FF2B5EF4-FFF2-40B4-BE49-F238E27FC236}">
                <a16:creationId xmlns:a16="http://schemas.microsoft.com/office/drawing/2014/main" id="{ABBB4183-DEC0-4924-958D-D0209D5F245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D1C2B6E1-F4F7-402C-837E-683890F57CE4}" type="slidenum">
              <a:rPr lang="en-US" altLang="en-US" sz="1200"/>
              <a:pPr/>
              <a:t>33</a:t>
            </a:fld>
            <a:endParaRPr lang="en-US" alt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a:extLst>
              <a:ext uri="{FF2B5EF4-FFF2-40B4-BE49-F238E27FC236}">
                <a16:creationId xmlns:a16="http://schemas.microsoft.com/office/drawing/2014/main" id="{A94E4FFF-62C3-48E5-AB1C-22875B843143}"/>
              </a:ext>
            </a:extLst>
          </p:cNvPr>
          <p:cNvSpPr>
            <a:spLocks noGrp="1" noRot="1" noChangeAspect="1" noChangeArrowheads="1" noTextEdit="1"/>
          </p:cNvSpPr>
          <p:nvPr>
            <p:ph type="sldImg"/>
          </p:nvPr>
        </p:nvSpPr>
        <p:spPr>
          <a:ln/>
        </p:spPr>
      </p:sp>
      <p:sp>
        <p:nvSpPr>
          <p:cNvPr id="64514" name="Notes Placeholder 2">
            <a:extLst>
              <a:ext uri="{FF2B5EF4-FFF2-40B4-BE49-F238E27FC236}">
                <a16:creationId xmlns:a16="http://schemas.microsoft.com/office/drawing/2014/main" id="{EF5DD319-9D27-4932-BF84-342F8F3C1F2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4515" name="Slide Number Placeholder 3">
            <a:extLst>
              <a:ext uri="{FF2B5EF4-FFF2-40B4-BE49-F238E27FC236}">
                <a16:creationId xmlns:a16="http://schemas.microsoft.com/office/drawing/2014/main" id="{B6E65142-9DA1-4A4E-9A33-67A8AB58129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27943A30-97FC-4FEF-8C4B-C63A43B985C1}" type="slidenum">
              <a:rPr lang="en-US" altLang="en-US" sz="1200"/>
              <a:pPr/>
              <a:t>34</a:t>
            </a:fld>
            <a:endParaRPr lang="en-US" alt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a:extLst>
              <a:ext uri="{FF2B5EF4-FFF2-40B4-BE49-F238E27FC236}">
                <a16:creationId xmlns:a16="http://schemas.microsoft.com/office/drawing/2014/main" id="{9F742D68-92AC-4B3B-A3CF-70BC46050210}"/>
              </a:ext>
            </a:extLst>
          </p:cNvPr>
          <p:cNvSpPr>
            <a:spLocks noGrp="1" noRot="1" noChangeAspect="1" noChangeArrowheads="1" noTextEdit="1"/>
          </p:cNvSpPr>
          <p:nvPr>
            <p:ph type="sldImg"/>
          </p:nvPr>
        </p:nvSpPr>
        <p:spPr>
          <a:ln/>
        </p:spPr>
      </p:sp>
      <p:sp>
        <p:nvSpPr>
          <p:cNvPr id="66562" name="Notes Placeholder 2">
            <a:extLst>
              <a:ext uri="{FF2B5EF4-FFF2-40B4-BE49-F238E27FC236}">
                <a16:creationId xmlns:a16="http://schemas.microsoft.com/office/drawing/2014/main" id="{201B4758-7E7E-4EC3-BB9B-B1CB41313596}"/>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6563" name="Slide Number Placeholder 3">
            <a:extLst>
              <a:ext uri="{FF2B5EF4-FFF2-40B4-BE49-F238E27FC236}">
                <a16:creationId xmlns:a16="http://schemas.microsoft.com/office/drawing/2014/main" id="{0CFEF246-82CE-483C-929D-3317FC31375F}"/>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57EF4AA2-0443-45DF-9C50-77BCB7E0B0FE}" type="slidenum">
              <a:rPr lang="en-US" altLang="en-US" sz="1200"/>
              <a:pPr/>
              <a:t>35</a:t>
            </a:fld>
            <a:endParaRPr lang="en-US" alt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a:extLst>
              <a:ext uri="{FF2B5EF4-FFF2-40B4-BE49-F238E27FC236}">
                <a16:creationId xmlns:a16="http://schemas.microsoft.com/office/drawing/2014/main" id="{6C737AAA-08A0-48D3-B960-C651AF14BF6C}"/>
              </a:ext>
            </a:extLst>
          </p:cNvPr>
          <p:cNvSpPr>
            <a:spLocks noGrp="1" noRot="1" noChangeAspect="1" noChangeArrowheads="1" noTextEdit="1"/>
          </p:cNvSpPr>
          <p:nvPr>
            <p:ph type="sldImg"/>
          </p:nvPr>
        </p:nvSpPr>
        <p:spPr>
          <a:ln/>
        </p:spPr>
      </p:sp>
      <p:sp>
        <p:nvSpPr>
          <p:cNvPr id="68610" name="Notes Placeholder 2">
            <a:extLst>
              <a:ext uri="{FF2B5EF4-FFF2-40B4-BE49-F238E27FC236}">
                <a16:creationId xmlns:a16="http://schemas.microsoft.com/office/drawing/2014/main" id="{D2B95B52-365A-4559-A202-352DCC672138}"/>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68611" name="Slide Number Placeholder 3">
            <a:extLst>
              <a:ext uri="{FF2B5EF4-FFF2-40B4-BE49-F238E27FC236}">
                <a16:creationId xmlns:a16="http://schemas.microsoft.com/office/drawing/2014/main" id="{7A62E8AA-3B1C-44D4-AC10-ED37D642D15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6DA0878-EC02-422D-86D3-68B48B8666DE}" type="slidenum">
              <a:rPr lang="en-US" altLang="en-US" sz="1200"/>
              <a:pPr/>
              <a:t>36</a:t>
            </a:fld>
            <a:endParaRPr lang="en-US" alt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a:extLst>
              <a:ext uri="{FF2B5EF4-FFF2-40B4-BE49-F238E27FC236}">
                <a16:creationId xmlns:a16="http://schemas.microsoft.com/office/drawing/2014/main" id="{BA686EA8-99FC-4C26-B020-FF1D8CFA963E}"/>
              </a:ext>
            </a:extLst>
          </p:cNvPr>
          <p:cNvSpPr>
            <a:spLocks noGrp="1" noRot="1" noChangeAspect="1" noChangeArrowheads="1" noTextEdit="1"/>
          </p:cNvSpPr>
          <p:nvPr>
            <p:ph type="sldImg"/>
          </p:nvPr>
        </p:nvSpPr>
        <p:spPr>
          <a:ln/>
        </p:spPr>
      </p:sp>
      <p:sp>
        <p:nvSpPr>
          <p:cNvPr id="70658" name="Notes Placeholder 2">
            <a:extLst>
              <a:ext uri="{FF2B5EF4-FFF2-40B4-BE49-F238E27FC236}">
                <a16:creationId xmlns:a16="http://schemas.microsoft.com/office/drawing/2014/main" id="{3778C22A-7101-431C-A598-484564FC8A9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70659" name="Slide Number Placeholder 3">
            <a:extLst>
              <a:ext uri="{FF2B5EF4-FFF2-40B4-BE49-F238E27FC236}">
                <a16:creationId xmlns:a16="http://schemas.microsoft.com/office/drawing/2014/main" id="{1B85D0E4-C51E-4260-8E19-6BCFA45DF8F2}"/>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40B4676C-E4F2-48DA-9EAD-321E46BC19BC}" type="slidenum">
              <a:rPr lang="en-US" altLang="en-US" sz="1200"/>
              <a:pPr algn="r" eaLnBrk="1" hangingPunct="1"/>
              <a:t>37</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a:extLst>
              <a:ext uri="{FF2B5EF4-FFF2-40B4-BE49-F238E27FC236}">
                <a16:creationId xmlns:a16="http://schemas.microsoft.com/office/drawing/2014/main" id="{97EF7AE3-D6FC-494E-8061-6D909752F9BF}"/>
              </a:ext>
            </a:extLst>
          </p:cNvPr>
          <p:cNvSpPr>
            <a:spLocks noGrp="1" noRot="1" noChangeAspect="1" noChangeArrowheads="1" noTextEdit="1"/>
          </p:cNvSpPr>
          <p:nvPr>
            <p:ph type="sldImg"/>
          </p:nvPr>
        </p:nvSpPr>
        <p:spPr>
          <a:solidFill>
            <a:srgbClr val="FFFFFF"/>
          </a:solidFill>
          <a:ln/>
        </p:spPr>
      </p:sp>
      <p:sp>
        <p:nvSpPr>
          <p:cNvPr id="72706" name="Notes Placeholder 2">
            <a:extLst>
              <a:ext uri="{FF2B5EF4-FFF2-40B4-BE49-F238E27FC236}">
                <a16:creationId xmlns:a16="http://schemas.microsoft.com/office/drawing/2014/main" id="{14091E27-08FD-44D2-9A45-490C2CC2882E}"/>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2707" name="Slide Number Placeholder 3">
            <a:extLst>
              <a:ext uri="{FF2B5EF4-FFF2-40B4-BE49-F238E27FC236}">
                <a16:creationId xmlns:a16="http://schemas.microsoft.com/office/drawing/2014/main" id="{BA07562B-AC74-4DB8-B38C-9CCB16A336FA}"/>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F9860DF6-F942-42DB-B420-1FA20172BE8D}" type="slidenum">
              <a:rPr lang="en-US" altLang="en-US" sz="1200"/>
              <a:pPr algn="r" eaLnBrk="1" hangingPunct="1"/>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a:extLst>
              <a:ext uri="{FF2B5EF4-FFF2-40B4-BE49-F238E27FC236}">
                <a16:creationId xmlns:a16="http://schemas.microsoft.com/office/drawing/2014/main" id="{695C0C5D-95FA-477D-BCA9-EC643B2A7824}"/>
              </a:ext>
            </a:extLst>
          </p:cNvPr>
          <p:cNvSpPr>
            <a:spLocks noGrp="1" noRot="1" noChangeAspect="1" noChangeArrowheads="1" noTextEdit="1"/>
          </p:cNvSpPr>
          <p:nvPr>
            <p:ph type="sldImg"/>
          </p:nvPr>
        </p:nvSpPr>
        <p:spPr>
          <a:solidFill>
            <a:srgbClr val="FFFFFF"/>
          </a:solidFill>
          <a:ln/>
        </p:spPr>
      </p:sp>
      <p:sp>
        <p:nvSpPr>
          <p:cNvPr id="76802" name="Notes Placeholder 2">
            <a:extLst>
              <a:ext uri="{FF2B5EF4-FFF2-40B4-BE49-F238E27FC236}">
                <a16:creationId xmlns:a16="http://schemas.microsoft.com/office/drawing/2014/main" id="{0E915686-062A-4CF2-A6AA-59556DBBD53A}"/>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6803" name="Slide Number Placeholder 3">
            <a:extLst>
              <a:ext uri="{FF2B5EF4-FFF2-40B4-BE49-F238E27FC236}">
                <a16:creationId xmlns:a16="http://schemas.microsoft.com/office/drawing/2014/main" id="{427BF39F-D0C1-48A9-A2AC-CF14DD257C91}"/>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E899146D-B949-4C72-BDDB-903328FB3620}" type="slidenum">
              <a:rPr lang="en-US" altLang="en-US" sz="1200"/>
              <a:pPr algn="r" eaLnBrk="1" hangingPunct="1"/>
              <a:t>39</a:t>
            </a:fld>
            <a:endParaRPr lang="en-US" alt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Slide Image Placeholder 1">
            <a:extLst>
              <a:ext uri="{FF2B5EF4-FFF2-40B4-BE49-F238E27FC236}">
                <a16:creationId xmlns:a16="http://schemas.microsoft.com/office/drawing/2014/main" id="{619CA86D-7018-4B27-BF53-D04E4E9F0235}"/>
              </a:ext>
            </a:extLst>
          </p:cNvPr>
          <p:cNvSpPr>
            <a:spLocks noGrp="1" noRot="1" noChangeAspect="1" noChangeArrowheads="1" noTextEdit="1"/>
          </p:cNvSpPr>
          <p:nvPr>
            <p:ph type="sldImg"/>
          </p:nvPr>
        </p:nvSpPr>
        <p:spPr>
          <a:ln/>
        </p:spPr>
      </p:sp>
      <p:sp>
        <p:nvSpPr>
          <p:cNvPr id="11266" name="Notes Placeholder 2">
            <a:extLst>
              <a:ext uri="{FF2B5EF4-FFF2-40B4-BE49-F238E27FC236}">
                <a16:creationId xmlns:a16="http://schemas.microsoft.com/office/drawing/2014/main" id="{97E0D877-57E9-4863-823F-70D9B956D1F3}"/>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1267" name="Slide Number Placeholder 3">
            <a:extLst>
              <a:ext uri="{FF2B5EF4-FFF2-40B4-BE49-F238E27FC236}">
                <a16:creationId xmlns:a16="http://schemas.microsoft.com/office/drawing/2014/main" id="{9DF090B7-BA93-4D7A-B11E-252815A61D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67E1768-007D-4C10-B577-A0DEC1F8E3DE}" type="slidenum">
              <a:rPr lang="en-US" altLang="en-US" sz="1200"/>
              <a:pPr/>
              <a:t>4</a:t>
            </a:fld>
            <a:endParaRPr lang="en-US" alt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60459F84-8DD6-4DB2-89B9-CF4E5F2ADEBE}"/>
              </a:ext>
            </a:extLst>
          </p:cNvPr>
          <p:cNvSpPr>
            <a:spLocks noGrp="1" noRot="1" noChangeAspect="1" noChangeArrowheads="1" noTextEdit="1"/>
          </p:cNvSpPr>
          <p:nvPr>
            <p:ph type="sldImg"/>
          </p:nvPr>
        </p:nvSpPr>
        <p:spPr>
          <a:solidFill>
            <a:srgbClr val="FFFFFF"/>
          </a:solidFill>
          <a:ln/>
        </p:spPr>
      </p:sp>
      <p:sp>
        <p:nvSpPr>
          <p:cNvPr id="78850" name="Notes Placeholder 2">
            <a:extLst>
              <a:ext uri="{FF2B5EF4-FFF2-40B4-BE49-F238E27FC236}">
                <a16:creationId xmlns:a16="http://schemas.microsoft.com/office/drawing/2014/main" id="{4A7B57C0-DE36-442F-A5DB-72EBAD2073F8}"/>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8851" name="Slide Number Placeholder 3">
            <a:extLst>
              <a:ext uri="{FF2B5EF4-FFF2-40B4-BE49-F238E27FC236}">
                <a16:creationId xmlns:a16="http://schemas.microsoft.com/office/drawing/2014/main" id="{65F487A1-9046-4F4D-82A5-13BC04B114B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r" eaLnBrk="1" hangingPunct="1"/>
            <a:fld id="{ADB2B383-3203-4073-960C-47EBC98699EE}" type="slidenum">
              <a:rPr lang="en-US" altLang="en-US" sz="1200"/>
              <a:pPr algn="r" eaLnBrk="1" hangingPunct="1"/>
              <a:t>40</a:t>
            </a:fld>
            <a:endParaRPr lang="en-US" alt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a:extLst>
              <a:ext uri="{FF2B5EF4-FFF2-40B4-BE49-F238E27FC236}">
                <a16:creationId xmlns:a16="http://schemas.microsoft.com/office/drawing/2014/main" id="{60459F84-8DD6-4DB2-89B9-CF4E5F2ADEBE}"/>
              </a:ext>
            </a:extLst>
          </p:cNvPr>
          <p:cNvSpPr>
            <a:spLocks noGrp="1" noRot="1" noChangeAspect="1" noChangeArrowheads="1" noTextEdit="1"/>
          </p:cNvSpPr>
          <p:nvPr>
            <p:ph type="sldImg"/>
          </p:nvPr>
        </p:nvSpPr>
        <p:spPr>
          <a:solidFill>
            <a:srgbClr val="FFFFFF"/>
          </a:solidFill>
          <a:ln/>
        </p:spPr>
      </p:sp>
      <p:sp>
        <p:nvSpPr>
          <p:cNvPr id="78850" name="Notes Placeholder 2">
            <a:extLst>
              <a:ext uri="{FF2B5EF4-FFF2-40B4-BE49-F238E27FC236}">
                <a16:creationId xmlns:a16="http://schemas.microsoft.com/office/drawing/2014/main" id="{4A7B57C0-DE36-442F-A5DB-72EBAD2073F8}"/>
              </a:ext>
            </a:extLst>
          </p:cNvPr>
          <p:cNvSpPr>
            <a:spLocks noGrp="1"/>
          </p:cNvSpPr>
          <p:nvPr>
            <p:ph type="body" idx="1"/>
          </p:nvPr>
        </p:nvSpPr>
        <p:spPr>
          <a:noFill/>
          <a:ln>
            <a:solidFill>
              <a:srgbClr val="000000"/>
            </a:solidFill>
          </a:ln>
          <a:extLst>
            <a:ext uri="{909E8E84-426E-40DD-AFC4-6F175D3DCCD1}">
              <a14:hiddenFill xmlns:a14="http://schemas.microsoft.com/office/drawing/2010/main">
                <a:solidFill>
                  <a:srgbClr val="FFFFFF"/>
                </a:solidFill>
              </a14:hiddenFill>
            </a:ext>
          </a:extLst>
        </p:spPr>
        <p:txBody>
          <a:bodyPr/>
          <a:lstStyle/>
          <a:p>
            <a:endParaRPr lang="en-US" altLang="en-US">
              <a:latin typeface="Arial" panose="020B0604020202020204" pitchFamily="34" charset="0"/>
            </a:endParaRPr>
          </a:p>
        </p:txBody>
      </p:sp>
      <p:sp>
        <p:nvSpPr>
          <p:cNvPr id="78851" name="Slide Number Placeholder 3">
            <a:extLst>
              <a:ext uri="{FF2B5EF4-FFF2-40B4-BE49-F238E27FC236}">
                <a16:creationId xmlns:a16="http://schemas.microsoft.com/office/drawing/2014/main" id="{65F487A1-9046-4F4D-82A5-13BC04B114B4}"/>
              </a:ext>
            </a:extLst>
          </p:cNvPr>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DB2B383-3203-4073-960C-47EBC98699EE}" type="slidenum">
              <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rPr>
              <a:pPr marL="0" marR="0" lvl="0" indent="0" algn="r" defTabSz="914400" rtl="0" eaLnBrk="1" fontAlgn="base" latinLnBrk="0" hangingPunct="1">
                <a:lnSpc>
                  <a:spcPct val="100000"/>
                </a:lnSpc>
                <a:spcBef>
                  <a:spcPct val="0"/>
                </a:spcBef>
                <a:spcAft>
                  <a:spcPct val="0"/>
                </a:spcAft>
                <a:buClrTx/>
                <a:buSzTx/>
                <a:buFontTx/>
                <a:buNone/>
                <a:tabLst/>
                <a:defRPr/>
              </a:pPr>
              <a:t>41</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MS PGothic" panose="020B0600070205080204" pitchFamily="34" charset="-128"/>
              <a:cs typeface="+mn-cs"/>
            </a:endParaRPr>
          </a:p>
        </p:txBody>
      </p:sp>
    </p:spTree>
    <p:extLst>
      <p:ext uri="{BB962C8B-B14F-4D97-AF65-F5344CB8AC3E}">
        <p14:creationId xmlns:p14="http://schemas.microsoft.com/office/powerpoint/2010/main" val="17657457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a:extLst>
              <a:ext uri="{FF2B5EF4-FFF2-40B4-BE49-F238E27FC236}">
                <a16:creationId xmlns:a16="http://schemas.microsoft.com/office/drawing/2014/main" id="{8EA5B908-E443-44C7-9AD5-CA608A900E8E}"/>
              </a:ext>
            </a:extLst>
          </p:cNvPr>
          <p:cNvSpPr>
            <a:spLocks noGrp="1" noRot="1" noChangeAspect="1" noChangeArrowheads="1" noTextEdit="1"/>
          </p:cNvSpPr>
          <p:nvPr>
            <p:ph type="sldImg"/>
          </p:nvPr>
        </p:nvSpPr>
        <p:spPr>
          <a:ln/>
        </p:spPr>
      </p:sp>
      <p:sp>
        <p:nvSpPr>
          <p:cNvPr id="80898" name="Notes Placeholder 2">
            <a:extLst>
              <a:ext uri="{FF2B5EF4-FFF2-40B4-BE49-F238E27FC236}">
                <a16:creationId xmlns:a16="http://schemas.microsoft.com/office/drawing/2014/main" id="{5B5CCC41-4930-4459-9938-39367540E0E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0899" name="Slide Number Placeholder 3">
            <a:extLst>
              <a:ext uri="{FF2B5EF4-FFF2-40B4-BE49-F238E27FC236}">
                <a16:creationId xmlns:a16="http://schemas.microsoft.com/office/drawing/2014/main" id="{ABA55D47-9B6F-4081-A5DE-C4418F2501C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64F4AEE7-99ED-4C4B-8EC7-A9D2E2154B5A}" type="slidenum">
              <a:rPr lang="en-US" altLang="en-US" sz="1200"/>
              <a:pPr/>
              <a:t>42</a:t>
            </a:fld>
            <a:endParaRPr lang="en-US" alt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a:extLst>
              <a:ext uri="{FF2B5EF4-FFF2-40B4-BE49-F238E27FC236}">
                <a16:creationId xmlns:a16="http://schemas.microsoft.com/office/drawing/2014/main" id="{2357D435-42CC-44E5-B84C-18FC579DD76C}"/>
              </a:ext>
            </a:extLst>
          </p:cNvPr>
          <p:cNvSpPr>
            <a:spLocks noGrp="1" noRot="1" noChangeAspect="1" noChangeArrowheads="1" noTextEdit="1"/>
          </p:cNvSpPr>
          <p:nvPr>
            <p:ph type="sldImg"/>
          </p:nvPr>
        </p:nvSpPr>
        <p:spPr>
          <a:ln/>
        </p:spPr>
      </p:sp>
      <p:sp>
        <p:nvSpPr>
          <p:cNvPr id="82946" name="Notes Placeholder 2">
            <a:extLst>
              <a:ext uri="{FF2B5EF4-FFF2-40B4-BE49-F238E27FC236}">
                <a16:creationId xmlns:a16="http://schemas.microsoft.com/office/drawing/2014/main" id="{69A8A6C7-8AC3-4F6F-8C86-989C407AA43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82947" name="Slide Number Placeholder 3">
            <a:extLst>
              <a:ext uri="{FF2B5EF4-FFF2-40B4-BE49-F238E27FC236}">
                <a16:creationId xmlns:a16="http://schemas.microsoft.com/office/drawing/2014/main" id="{B22C2C3D-83C2-485A-AB15-7912FC95BE5E}"/>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42F86BCA-64F7-42D9-B37D-1198CF09FD6A}" type="slidenum">
              <a:rPr lang="en-US" altLang="en-US" sz="1200"/>
              <a:pPr/>
              <a:t>43</a:t>
            </a:fld>
            <a:endParaRPr lang="en-US" alt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a:extLst>
              <a:ext uri="{FF2B5EF4-FFF2-40B4-BE49-F238E27FC236}">
                <a16:creationId xmlns:a16="http://schemas.microsoft.com/office/drawing/2014/main" id="{5D216F3E-531B-4070-ABD9-372DFF4EEDDB}"/>
              </a:ext>
            </a:extLst>
          </p:cNvPr>
          <p:cNvSpPr>
            <a:spLocks noGrp="1" noRot="1" noChangeAspect="1" noChangeArrowheads="1" noTextEdit="1"/>
          </p:cNvSpPr>
          <p:nvPr>
            <p:ph type="sldImg"/>
          </p:nvPr>
        </p:nvSpPr>
        <p:spPr>
          <a:ln/>
        </p:spPr>
      </p:sp>
      <p:sp>
        <p:nvSpPr>
          <p:cNvPr id="13314" name="Notes Placeholder 2">
            <a:extLst>
              <a:ext uri="{FF2B5EF4-FFF2-40B4-BE49-F238E27FC236}">
                <a16:creationId xmlns:a16="http://schemas.microsoft.com/office/drawing/2014/main" id="{C93A7179-B58E-45F9-A0A9-3881C34A19C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3315" name="Slide Number Placeholder 3">
            <a:extLst>
              <a:ext uri="{FF2B5EF4-FFF2-40B4-BE49-F238E27FC236}">
                <a16:creationId xmlns:a16="http://schemas.microsoft.com/office/drawing/2014/main" id="{AE6978B0-E915-484C-8C72-AC7D099477B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D6CA4D0-DDC5-4E11-9256-316D4EB4C482}" type="slidenum">
              <a:rPr lang="en-US" altLang="en-US" sz="1200"/>
              <a:pPr/>
              <a:t>5</a:t>
            </a:fld>
            <a:endParaRPr lang="en-US" alt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4DCD6AF3-0275-41E6-B882-421028B2A2D7}"/>
              </a:ext>
            </a:extLst>
          </p:cNvPr>
          <p:cNvSpPr>
            <a:spLocks noGrp="1" noRot="1" noChangeAspect="1" noChangeArrowheads="1" noTextEdit="1"/>
          </p:cNvSpPr>
          <p:nvPr>
            <p:ph type="sldImg"/>
          </p:nvPr>
        </p:nvSpPr>
        <p:spPr>
          <a:ln/>
        </p:spPr>
      </p:sp>
      <p:sp>
        <p:nvSpPr>
          <p:cNvPr id="15362" name="Notes Placeholder 2">
            <a:extLst>
              <a:ext uri="{FF2B5EF4-FFF2-40B4-BE49-F238E27FC236}">
                <a16:creationId xmlns:a16="http://schemas.microsoft.com/office/drawing/2014/main" id="{03E53EEC-F666-48EF-BE3B-93CBF41AA59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5363" name="Slide Number Placeholder 3">
            <a:extLst>
              <a:ext uri="{FF2B5EF4-FFF2-40B4-BE49-F238E27FC236}">
                <a16:creationId xmlns:a16="http://schemas.microsoft.com/office/drawing/2014/main" id="{8881D9A6-F5B6-4044-B23E-7404C19748D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097F327B-732D-44D1-B749-5B724511C6A7}" type="slidenum">
              <a:rPr lang="en-US" altLang="en-US" sz="1200"/>
              <a:pPr/>
              <a:t>6</a:t>
            </a:fld>
            <a:endParaRPr lang="en-US" alt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a:extLst>
              <a:ext uri="{FF2B5EF4-FFF2-40B4-BE49-F238E27FC236}">
                <a16:creationId xmlns:a16="http://schemas.microsoft.com/office/drawing/2014/main" id="{7B2E5C78-45E9-401C-8173-618B5B161749}"/>
              </a:ext>
            </a:extLst>
          </p:cNvPr>
          <p:cNvSpPr>
            <a:spLocks noGrp="1" noRot="1" noChangeAspect="1" noChangeArrowheads="1" noTextEdit="1"/>
          </p:cNvSpPr>
          <p:nvPr>
            <p:ph type="sldImg"/>
          </p:nvPr>
        </p:nvSpPr>
        <p:spPr>
          <a:ln/>
        </p:spPr>
      </p:sp>
      <p:sp>
        <p:nvSpPr>
          <p:cNvPr id="17410" name="Notes Placeholder 2">
            <a:extLst>
              <a:ext uri="{FF2B5EF4-FFF2-40B4-BE49-F238E27FC236}">
                <a16:creationId xmlns:a16="http://schemas.microsoft.com/office/drawing/2014/main" id="{601CA058-A58A-41C0-B6F6-9D6A0FFD84C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7411" name="Slide Number Placeholder 3">
            <a:extLst>
              <a:ext uri="{FF2B5EF4-FFF2-40B4-BE49-F238E27FC236}">
                <a16:creationId xmlns:a16="http://schemas.microsoft.com/office/drawing/2014/main" id="{4C58FBC8-6C8B-4744-83E8-74977BB13F9A}"/>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C123E002-DB80-4A8B-8B65-80BE3C93E9A7}" type="slidenum">
              <a:rPr lang="en-US" altLang="en-US" sz="1200"/>
              <a:pPr/>
              <a:t>7</a:t>
            </a:fld>
            <a:endParaRPr lang="en-US" alt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id="{9D16AAD6-0D62-407C-8F4D-FC048B145960}"/>
              </a:ext>
            </a:extLst>
          </p:cNvPr>
          <p:cNvSpPr>
            <a:spLocks noGrp="1" noRot="1" noChangeAspect="1" noChangeArrowheads="1" noTextEdit="1"/>
          </p:cNvSpPr>
          <p:nvPr>
            <p:ph type="sldImg"/>
          </p:nvPr>
        </p:nvSpPr>
        <p:spPr>
          <a:ln/>
        </p:spPr>
      </p:sp>
      <p:sp>
        <p:nvSpPr>
          <p:cNvPr id="19458" name="Notes Placeholder 2">
            <a:extLst>
              <a:ext uri="{FF2B5EF4-FFF2-40B4-BE49-F238E27FC236}">
                <a16:creationId xmlns:a16="http://schemas.microsoft.com/office/drawing/2014/main" id="{E4B58EB5-680A-4EBB-B6A7-C4E51C8EBAF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19459" name="Slide Number Placeholder 3">
            <a:extLst>
              <a:ext uri="{FF2B5EF4-FFF2-40B4-BE49-F238E27FC236}">
                <a16:creationId xmlns:a16="http://schemas.microsoft.com/office/drawing/2014/main" id="{665A6690-330D-4555-8EB6-AF3526834450}"/>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7AAA6A30-974B-474A-BCBC-80D55030A501}" type="slidenum">
              <a:rPr lang="en-US" altLang="en-US" sz="1200"/>
              <a:pPr/>
              <a:t>8</a:t>
            </a:fld>
            <a:endParaRPr lang="en-US" alt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a:extLst>
              <a:ext uri="{FF2B5EF4-FFF2-40B4-BE49-F238E27FC236}">
                <a16:creationId xmlns:a16="http://schemas.microsoft.com/office/drawing/2014/main" id="{FA0668B0-F167-4B49-BB7B-ABF2AA741284}"/>
              </a:ext>
            </a:extLst>
          </p:cNvPr>
          <p:cNvSpPr>
            <a:spLocks noGrp="1" noRot="1" noChangeAspect="1" noChangeArrowheads="1" noTextEdit="1"/>
          </p:cNvSpPr>
          <p:nvPr>
            <p:ph type="sldImg"/>
          </p:nvPr>
        </p:nvSpPr>
        <p:spPr>
          <a:ln/>
        </p:spPr>
      </p:sp>
      <p:sp>
        <p:nvSpPr>
          <p:cNvPr id="21506" name="Notes Placeholder 2">
            <a:extLst>
              <a:ext uri="{FF2B5EF4-FFF2-40B4-BE49-F238E27FC236}">
                <a16:creationId xmlns:a16="http://schemas.microsoft.com/office/drawing/2014/main" id="{A881A742-17FD-40F9-AD51-D9B00CF70224}"/>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
        <p:nvSpPr>
          <p:cNvPr id="21507" name="Slide Number Placeholder 3">
            <a:extLst>
              <a:ext uri="{FF2B5EF4-FFF2-40B4-BE49-F238E27FC236}">
                <a16:creationId xmlns:a16="http://schemas.microsoft.com/office/drawing/2014/main" id="{A65552A0-5A20-42CB-B767-CF7CA74412C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fld id="{E1E30BF6-6147-4613-9534-FEAD3790D580}" type="slidenum">
              <a:rPr lang="en-US" altLang="en-US" sz="1200"/>
              <a:pPr/>
              <a:t>9</a:t>
            </a:fld>
            <a:endParaRPr lang="en-US" alt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656182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30146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277296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699140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487249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4130453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757556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798162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5969551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789641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9364193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251543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41736818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8328990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50473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2495061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94959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6166203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extLst>
      <p:ext uri="{BB962C8B-B14F-4D97-AF65-F5344CB8AC3E}">
        <p14:creationId xmlns:p14="http://schemas.microsoft.com/office/powerpoint/2010/main" val="1411435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54327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330170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417228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 Target="../slides/slide1.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6FEB27B1-C4AD-41CA-9B9E-E8207241DF8A}"/>
              </a:ext>
            </a:extLst>
          </p:cNvPr>
          <p:cNvSpPr>
            <a:spLocks noChangeArrowheads="1"/>
          </p:cNvSpPr>
          <p:nvPr userDrawn="1"/>
        </p:nvSpPr>
        <p:spPr bwMode="auto">
          <a:xfrm>
            <a:off x="8839200" y="0"/>
            <a:ext cx="304800" cy="6834188"/>
          </a:xfrm>
          <a:prstGeom prst="rect">
            <a:avLst/>
          </a:prstGeom>
          <a:solidFill>
            <a:srgbClr val="065E9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latin typeface="Times New Roman" panose="02020603050405020304" pitchFamily="18" charset="0"/>
            </a:endParaRPr>
          </a:p>
        </p:txBody>
      </p:sp>
      <p:sp>
        <p:nvSpPr>
          <p:cNvPr id="1027" name="Rectangle 3">
            <a:extLst>
              <a:ext uri="{FF2B5EF4-FFF2-40B4-BE49-F238E27FC236}">
                <a16:creationId xmlns:a16="http://schemas.microsoft.com/office/drawing/2014/main" id="{16DA3A0D-B180-420B-B7FE-C2E01E171E17}"/>
              </a:ext>
            </a:extLst>
          </p:cNvPr>
          <p:cNvSpPr>
            <a:spLocks noChangeArrowheads="1"/>
          </p:cNvSpPr>
          <p:nvPr userDrawn="1"/>
        </p:nvSpPr>
        <p:spPr bwMode="auto">
          <a:xfrm>
            <a:off x="-23813" y="0"/>
            <a:ext cx="1689101" cy="6834188"/>
          </a:xfrm>
          <a:prstGeom prst="rect">
            <a:avLst/>
          </a:prstGeom>
          <a:solidFill>
            <a:srgbClr val="00508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defRPr/>
            </a:pPr>
            <a:endParaRPr lang="en-US" altLang="en-US">
              <a:latin typeface="Times New Roman" panose="02020603050405020304" pitchFamily="18" charset="0"/>
            </a:endParaRPr>
          </a:p>
        </p:txBody>
      </p:sp>
      <p:sp>
        <p:nvSpPr>
          <p:cNvPr id="1028" name="Rectangle 4">
            <a:extLst>
              <a:ext uri="{FF2B5EF4-FFF2-40B4-BE49-F238E27FC236}">
                <a16:creationId xmlns:a16="http://schemas.microsoft.com/office/drawing/2014/main" id="{D2F5AF6C-D8B0-4F0F-A211-C8B7EEF3510F}"/>
              </a:ext>
            </a:extLst>
          </p:cNvPr>
          <p:cNvSpPr>
            <a:spLocks noChangeArrowheads="1"/>
          </p:cNvSpPr>
          <p:nvPr userDrawn="1"/>
        </p:nvSpPr>
        <p:spPr bwMode="auto">
          <a:xfrm>
            <a:off x="-34925" y="0"/>
            <a:ext cx="9178925" cy="1143000"/>
          </a:xfrm>
          <a:prstGeom prst="rect">
            <a:avLst/>
          </a:prstGeom>
          <a:gradFill rotWithShape="0">
            <a:gsLst>
              <a:gs pos="0">
                <a:schemeClr val="bg1"/>
              </a:gs>
              <a:gs pos="100000">
                <a:srgbClr val="005082"/>
              </a:gs>
            </a:gsLst>
            <a:lin ang="0" scaled="1"/>
          </a:gradFill>
          <a:ln>
            <a:noFill/>
          </a:ln>
          <a:extLst>
            <a:ext uri="{91240B29-F687-4f45-9708-019B960494DF}">
              <a14:hiddenLine xmlns="" xmlns:a14="http://schemas.microsoft.com/office/drawing/2010/main" w="9525">
                <a:solidFill>
                  <a:srgbClr val="000000"/>
                </a:solidFill>
                <a:miter lim="800000"/>
                <a:headEnd/>
                <a:tailEnd/>
              </a14:hiddenLine>
            </a:ext>
          </a:extLst>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A28D210F-ADBD-4711-A5CC-3521C3CB567A}"/>
              </a:ext>
            </a:extLst>
          </p:cNvPr>
          <p:cNvSpPr>
            <a:spLocks noChangeArrowheads="1"/>
          </p:cNvSpPr>
          <p:nvPr userDrawn="1"/>
        </p:nvSpPr>
        <p:spPr bwMode="auto">
          <a:xfrm>
            <a:off x="0" y="6629400"/>
            <a:ext cx="9144000" cy="228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1" name="Rectangle 3">
            <a:extLst>
              <a:ext uri="{FF2B5EF4-FFF2-40B4-BE49-F238E27FC236}">
                <a16:creationId xmlns:a16="http://schemas.microsoft.com/office/drawing/2014/main" id="{98F886E0-94B7-4766-82B2-DE7496CC9235}"/>
              </a:ext>
            </a:extLst>
          </p:cNvPr>
          <p:cNvSpPr>
            <a:spLocks noChangeArrowheads="1"/>
          </p:cNvSpPr>
          <p:nvPr userDrawn="1"/>
        </p:nvSpPr>
        <p:spPr bwMode="auto">
          <a:xfrm>
            <a:off x="0" y="0"/>
            <a:ext cx="9144000" cy="609600"/>
          </a:xfrm>
          <a:prstGeom prst="rect">
            <a:avLst/>
          </a:prstGeom>
          <a:solidFill>
            <a:srgbClr val="0000A8"/>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2" name="Line 4">
            <a:extLst>
              <a:ext uri="{FF2B5EF4-FFF2-40B4-BE49-F238E27FC236}">
                <a16:creationId xmlns:a16="http://schemas.microsoft.com/office/drawing/2014/main" id="{C805F057-5863-4D00-A086-EAE8E7FE2181}"/>
              </a:ext>
            </a:extLst>
          </p:cNvPr>
          <p:cNvSpPr>
            <a:spLocks noChangeShapeType="1"/>
          </p:cNvSpPr>
          <p:nvPr userDrawn="1"/>
        </p:nvSpPr>
        <p:spPr bwMode="auto">
          <a:xfrm>
            <a:off x="0" y="533400"/>
            <a:ext cx="9144000" cy="0"/>
          </a:xfrm>
          <a:prstGeom prst="line">
            <a:avLst/>
          </a:prstGeom>
          <a:noFill/>
          <a:ln w="177800" cmpd="tri">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53" name="Rectangle 5">
            <a:hlinkClick r:id="rId13" action="ppaction://hlinksldjump"/>
            <a:extLst>
              <a:ext uri="{FF2B5EF4-FFF2-40B4-BE49-F238E27FC236}">
                <a16:creationId xmlns:a16="http://schemas.microsoft.com/office/drawing/2014/main" id="{36216966-CE15-4015-A446-0C9095606AAF}"/>
              </a:ext>
            </a:extLst>
          </p:cNvPr>
          <p:cNvSpPr>
            <a:spLocks noChangeArrowheads="1"/>
          </p:cNvSpPr>
          <p:nvPr userDrawn="1"/>
        </p:nvSpPr>
        <p:spPr bwMode="auto">
          <a:xfrm>
            <a:off x="883920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
        <p:nvSpPr>
          <p:cNvPr id="2054" name="Rectangle 6">
            <a:extLst>
              <a:ext uri="{FF2B5EF4-FFF2-40B4-BE49-F238E27FC236}">
                <a16:creationId xmlns:a16="http://schemas.microsoft.com/office/drawing/2014/main" id="{B7E4FA9C-E4C3-46DC-86A7-9FA4B56CDED8}"/>
              </a:ext>
            </a:extLst>
          </p:cNvPr>
          <p:cNvSpPr>
            <a:spLocks noChangeArrowheads="1"/>
          </p:cNvSpPr>
          <p:nvPr userDrawn="1"/>
        </p:nvSpPr>
        <p:spPr bwMode="auto">
          <a:xfrm>
            <a:off x="0" y="6553200"/>
            <a:ext cx="304800" cy="304800"/>
          </a:xfrm>
          <a:prstGeom prst="rect">
            <a:avLst/>
          </a:prstGeom>
          <a:solidFill>
            <a:schemeClr val="bg1"/>
          </a:solidFill>
          <a:ln w="9525">
            <a:solidFill>
              <a:schemeClr val="tx1"/>
            </a:solidFill>
            <a:miter lim="800000"/>
            <a:headEnd/>
            <a:tailEnd/>
          </a:ln>
        </p:spPr>
        <p:txBody>
          <a:bodyPr wrap="none" anchor="ct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endParaRPr lang="en-US" altLang="en-US" sz="1800"/>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ctr" rtl="0" eaLnBrk="0" fontAlgn="base" hangingPunct="0">
        <a:spcBef>
          <a:spcPct val="0"/>
        </a:spcBef>
        <a:spcAft>
          <a:spcPct val="0"/>
        </a:spcAft>
        <a:defRPr sz="4400">
          <a:solidFill>
            <a:schemeClr val="tx2"/>
          </a:solidFill>
          <a:latin typeface="+mj-lt"/>
          <a:ea typeface="MS PGothic" panose="020B0600070205080204" pitchFamily="34" charset="-128"/>
          <a:cs typeface="MS PGothic" charset="0"/>
        </a:defRPr>
      </a:lvl1pPr>
      <a:lvl2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2pPr>
      <a:lvl3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3pPr>
      <a:lvl4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4pPr>
      <a:lvl5pPr algn="ctr" rtl="0" eaLnBrk="0" fontAlgn="base" hangingPunct="0">
        <a:spcBef>
          <a:spcPct val="0"/>
        </a:spcBef>
        <a:spcAft>
          <a:spcPct val="0"/>
        </a:spcAft>
        <a:defRPr sz="4400">
          <a:solidFill>
            <a:schemeClr val="tx2"/>
          </a:solidFill>
          <a:latin typeface="Times New Roman" pitchFamily="18" charset="0"/>
          <a:ea typeface="MS PGothic" panose="020B0600070205080204" pitchFamily="34" charset="-128"/>
          <a:cs typeface="MS PGothic"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S PGothic" panose="020B0600070205080204" pitchFamily="34" charset="-128"/>
          <a:cs typeface="MS PGothic" charset="0"/>
        </a:defRPr>
      </a:lvl1pPr>
      <a:lvl2pPr marL="742950" indent="-285750" algn="l" rtl="0" eaLnBrk="0" fontAlgn="base" hangingPunct="0">
        <a:spcBef>
          <a:spcPct val="20000"/>
        </a:spcBef>
        <a:spcAft>
          <a:spcPct val="0"/>
        </a:spcAft>
        <a:buChar char="–"/>
        <a:defRPr sz="2800">
          <a:solidFill>
            <a:schemeClr val="tx1"/>
          </a:solidFill>
          <a:latin typeface="+mn-lt"/>
          <a:ea typeface="MS PGothic" panose="020B0600070205080204" pitchFamily="34" charset="-128"/>
          <a:cs typeface="MS PGothic" charset="0"/>
        </a:defRPr>
      </a:lvl2pPr>
      <a:lvl3pPr marL="1143000" indent="-228600" algn="l" rtl="0" eaLnBrk="0" fontAlgn="base" hangingPunct="0">
        <a:spcBef>
          <a:spcPct val="20000"/>
        </a:spcBef>
        <a:spcAft>
          <a:spcPct val="0"/>
        </a:spcAft>
        <a:buChar char="•"/>
        <a:defRPr sz="2400">
          <a:solidFill>
            <a:schemeClr val="tx1"/>
          </a:solidFill>
          <a:latin typeface="+mn-lt"/>
          <a:ea typeface="MS PGothic" panose="020B0600070205080204" pitchFamily="34" charset="-128"/>
          <a:cs typeface="MS PGothic" charset="0"/>
        </a:defRPr>
      </a:lvl3pPr>
      <a:lvl4pPr marL="16002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4pPr>
      <a:lvl5pPr marL="2057400" indent="-228600" algn="l" rtl="0" eaLnBrk="0" fontAlgn="base" hangingPunct="0">
        <a:spcBef>
          <a:spcPct val="20000"/>
        </a:spcBef>
        <a:spcAft>
          <a:spcPct val="0"/>
        </a:spcAft>
        <a:buChar char="»"/>
        <a:defRPr sz="2000">
          <a:solidFill>
            <a:schemeClr val="tx1"/>
          </a:solidFill>
          <a:latin typeface="+mn-lt"/>
          <a:ea typeface="MS PGothic" panose="020B0600070205080204" pitchFamily="34" charset="-128"/>
          <a:cs typeface="MS PGothic" charset="0"/>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1.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hyperlink" Target="http://www.depts.ttu.edu/recsports/aquatics/leisure.php" TargetMode="External"/><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33.jpeg"/><Relationship Id="rId5" Type="http://schemas.openxmlformats.org/officeDocument/2006/relationships/hyperlink" Target="http://www.foxnews.com/us/2015/05/17/lsu-85m-lazy-river-leisure-project-rolls-on-despite-school-budget-woes/" TargetMode="External"/><Relationship Id="rId4" Type="http://schemas.openxmlformats.org/officeDocument/2006/relationships/hyperlink" Target="http://www.mizzourec.com/facilities/aquatic/tiger-grotto/"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32.xml"/><Relationship Id="rId1" Type="http://schemas.openxmlformats.org/officeDocument/2006/relationships/slideLayout" Target="../slideLayouts/slideLayout18.xml"/><Relationship Id="rId4" Type="http://schemas.openxmlformats.org/officeDocument/2006/relationships/image" Target="../media/image4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4.xml"/><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5.xml"/><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image" Target="../media/image44.jpeg"/></Relationships>
</file>

<file path=ppt/slides/_rels/slide37.xml.rels><?xml version="1.0" encoding="UTF-8" standalone="yes"?>
<Relationships xmlns="http://schemas.openxmlformats.org/package/2006/relationships"><Relationship Id="rId3" Type="http://schemas.openxmlformats.org/officeDocument/2006/relationships/hyperlink" Target="http://www.prnewswire.com/news-releases/pro-basketballer-kevin-love-takes-center-court-in-built-with-chocolate-milk-campaign-300052363.h" TargetMode="External"/><Relationship Id="rId2" Type="http://schemas.openxmlformats.org/officeDocument/2006/relationships/notesSlide" Target="../notesSlides/notesSlide37.xml"/><Relationship Id="rId1" Type="http://schemas.openxmlformats.org/officeDocument/2006/relationships/slideLayout" Target="../slideLayouts/slideLayout18.xml"/><Relationship Id="rId5" Type="http://schemas.openxmlformats.org/officeDocument/2006/relationships/image" Target="../media/image46.png"/><Relationship Id="rId4" Type="http://schemas.openxmlformats.org/officeDocument/2006/relationships/image" Target="../media/image45.jpeg"/></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8.jpeg"/><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8.xml"/><Relationship Id="rId5" Type="http://schemas.openxmlformats.org/officeDocument/2006/relationships/image" Target="../media/image15.jpe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18.jpeg"/><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2" descr="Motocross">
            <a:extLst>
              <a:ext uri="{FF2B5EF4-FFF2-40B4-BE49-F238E27FC236}">
                <a16:creationId xmlns:a16="http://schemas.microsoft.com/office/drawing/2014/main" id="{A63A8D77-2D5A-436D-AFC7-155CE718CB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Text Box 3">
            <a:extLst>
              <a:ext uri="{FF2B5EF4-FFF2-40B4-BE49-F238E27FC236}">
                <a16:creationId xmlns:a16="http://schemas.microsoft.com/office/drawing/2014/main" id="{4A9F7889-41A7-4988-9BD9-AD5522321FC2}"/>
              </a:ext>
            </a:extLst>
          </p:cNvPr>
          <p:cNvSpPr txBox="1">
            <a:spLocks noChangeArrowheads="1"/>
          </p:cNvSpPr>
          <p:nvPr/>
        </p:nvSpPr>
        <p:spPr bwMode="auto">
          <a:xfrm>
            <a:off x="1066800" y="3505200"/>
            <a:ext cx="7848600"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3600">
                <a:solidFill>
                  <a:schemeClr val="bg1"/>
                </a:solidFill>
                <a:latin typeface="Arial Black" panose="020B0A04020102020204" pitchFamily="34" charset="0"/>
              </a:rPr>
              <a:t>                          Lesson 4.5 – </a:t>
            </a:r>
          </a:p>
          <a:p>
            <a:pPr algn="ctr" eaLnBrk="1" hangingPunct="1">
              <a:spcBef>
                <a:spcPct val="50000"/>
              </a:spcBef>
            </a:pPr>
            <a:r>
              <a:rPr lang="en-US" altLang="en-US" sz="3600">
                <a:solidFill>
                  <a:schemeClr val="bg1"/>
                </a:solidFill>
                <a:latin typeface="Arial Black" panose="020B0A04020102020204" pitchFamily="34" charset="0"/>
              </a:rPr>
              <a:t>                           Positioning </a:t>
            </a:r>
          </a:p>
        </p:txBody>
      </p:sp>
      <p:sp>
        <p:nvSpPr>
          <p:cNvPr id="4099" name="Text Box 4">
            <a:extLst>
              <a:ext uri="{FF2B5EF4-FFF2-40B4-BE49-F238E27FC236}">
                <a16:creationId xmlns:a16="http://schemas.microsoft.com/office/drawing/2014/main" id="{84F0B302-AB56-42D1-A955-EFABF5CAFA15}"/>
              </a:ext>
            </a:extLst>
          </p:cNvPr>
          <p:cNvSpPr txBox="1">
            <a:spLocks noChangeArrowheads="1"/>
          </p:cNvSpPr>
          <p:nvPr/>
        </p:nvSpPr>
        <p:spPr bwMode="auto">
          <a:xfrm>
            <a:off x="5638800" y="6324600"/>
            <a:ext cx="35052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b="1" dirty="0"/>
              <a:t>Copyright </a:t>
            </a:r>
            <a:r>
              <a:rPr lang="en-US" altLang="en-US" sz="1200" b="1" dirty="0"/>
              <a:t>© </a:t>
            </a:r>
            <a:r>
              <a:rPr lang="is-IS" altLang="en-US" sz="1000" b="1" dirty="0"/>
              <a:t>2020</a:t>
            </a:r>
            <a:r>
              <a:rPr lang="en-US" altLang="en-US" sz="1000" b="1" dirty="0"/>
              <a:t> by Sports Career Consulting, LLC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476F6A8F-7DDD-4171-88ED-803DB847F0F4}"/>
              </a:ext>
            </a:extLst>
          </p:cNvPr>
          <p:cNvGrpSpPr>
            <a:grpSpLocks/>
          </p:cNvGrpSpPr>
          <p:nvPr/>
        </p:nvGrpSpPr>
        <p:grpSpPr bwMode="auto">
          <a:xfrm>
            <a:off x="0" y="0"/>
            <a:ext cx="9144000" cy="976313"/>
            <a:chOff x="0" y="0"/>
            <a:chExt cx="5760" cy="615"/>
          </a:xfrm>
        </p:grpSpPr>
        <p:sp>
          <p:nvSpPr>
            <p:cNvPr id="22535" name="Text Box 3">
              <a:extLst>
                <a:ext uri="{FF2B5EF4-FFF2-40B4-BE49-F238E27FC236}">
                  <a16:creationId xmlns:a16="http://schemas.microsoft.com/office/drawing/2014/main" id="{566E8DC6-671E-42D2-B30D-5918955FE64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2536" name="Text Box 4">
              <a:extLst>
                <a:ext uri="{FF2B5EF4-FFF2-40B4-BE49-F238E27FC236}">
                  <a16:creationId xmlns:a16="http://schemas.microsoft.com/office/drawing/2014/main" id="{27FE6F82-AD22-4667-B673-FCDA630B39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2530" name="Rectangle 5">
            <a:extLst>
              <a:ext uri="{FF2B5EF4-FFF2-40B4-BE49-F238E27FC236}">
                <a16:creationId xmlns:a16="http://schemas.microsoft.com/office/drawing/2014/main" id="{14AC4DDF-4660-4884-9B9D-2F42E57C00C7}"/>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22531" name="Text Box 7">
            <a:extLst>
              <a:ext uri="{FF2B5EF4-FFF2-40B4-BE49-F238E27FC236}">
                <a16:creationId xmlns:a16="http://schemas.microsoft.com/office/drawing/2014/main" id="{3CE9CC15-806E-44FE-B645-F3419B862A9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70345" name="Rectangle 9">
            <a:extLst>
              <a:ext uri="{FF2B5EF4-FFF2-40B4-BE49-F238E27FC236}">
                <a16:creationId xmlns:a16="http://schemas.microsoft.com/office/drawing/2014/main" id="{7D091704-6515-4772-B43A-640CB2FF6741}"/>
              </a:ext>
            </a:extLst>
          </p:cNvPr>
          <p:cNvSpPr>
            <a:spLocks noChangeArrowheads="1"/>
          </p:cNvSpPr>
          <p:nvPr/>
        </p:nvSpPr>
        <p:spPr bwMode="auto">
          <a:xfrm>
            <a:off x="152400" y="1921699"/>
            <a:ext cx="8839200"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dirty="0">
                <a:latin typeface="Verdana" panose="020B0604030504040204" pitchFamily="34" charset="0"/>
              </a:rPr>
              <a:t>With other professional teams leaving the city (the Warriors to San Francisco and the Raiders to Las Vegas), and hoping to gain financial support for a new stadium, the A’s made an aggressive push to position themselves as THE local team to support in Oakland</a:t>
            </a:r>
          </a:p>
          <a:p>
            <a:pPr algn="just" eaLnBrk="1" hangingPunct="1"/>
            <a:endParaRPr lang="en-US" altLang="en-US" sz="800" dirty="0">
              <a:latin typeface="Verdana" panose="020B0604030504040204" pitchFamily="34" charset="0"/>
            </a:endParaRPr>
          </a:p>
          <a:p>
            <a:pPr algn="just" eaLnBrk="1" hangingPunct="1"/>
            <a:r>
              <a:rPr lang="en-US" altLang="en-US" sz="2200" dirty="0">
                <a:latin typeface="Verdana" panose="020B0604030504040204" pitchFamily="34" charset="0"/>
              </a:rPr>
              <a:t>Their marketing campaign was titled “Rooted in Oakland” and featured famous local landmarks and personalities</a:t>
            </a:r>
          </a:p>
          <a:p>
            <a:pPr algn="just" eaLnBrk="1" hangingPunct="1"/>
            <a:endParaRPr lang="en-US" altLang="en-US" sz="800" dirty="0">
              <a:latin typeface="Verdana" panose="020B0604030504040204" pitchFamily="34" charset="0"/>
            </a:endParaRPr>
          </a:p>
          <a:p>
            <a:pPr algn="just" eaLnBrk="1" hangingPunct="1"/>
            <a:r>
              <a:rPr lang="en-US" altLang="en-US" sz="2200" dirty="0">
                <a:latin typeface="Verdana" panose="020B0604030504040204" pitchFamily="34" charset="0"/>
              </a:rPr>
              <a:t>the A’s raised a team flag above Oakland’s city hall only minutes after news of the Raiders move to Las Vegas was finalized</a:t>
            </a:r>
          </a:p>
          <a:p>
            <a:pPr algn="just" eaLnBrk="1" hangingPunct="1"/>
            <a:endParaRPr lang="en-US" altLang="en-US" sz="800" dirty="0">
              <a:latin typeface="Verdana" panose="020B0604030504040204" pitchFamily="34" charset="0"/>
            </a:endParaRPr>
          </a:p>
          <a:p>
            <a:pPr algn="just" eaLnBrk="1" hangingPunct="1"/>
            <a:r>
              <a:rPr lang="en-US" altLang="en-US" sz="2200" dirty="0">
                <a:latin typeface="Verdana" panose="020B0604030504040204" pitchFamily="34" charset="0"/>
              </a:rPr>
              <a:t>The team also unveiled a local mural, decorated local muni stops and decreased concession prices</a:t>
            </a:r>
          </a:p>
        </p:txBody>
      </p:sp>
      <p:pic>
        <p:nvPicPr>
          <p:cNvPr id="22533" name="Picture 2" descr="header.jpg">
            <a:extLst>
              <a:ext uri="{FF2B5EF4-FFF2-40B4-BE49-F238E27FC236}">
                <a16:creationId xmlns:a16="http://schemas.microsoft.com/office/drawing/2014/main" id="{A7035937-0E3D-4465-8362-81C79ADDF1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1066800"/>
            <a:ext cx="2590800"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3" descr="133.jpg">
            <a:extLst>
              <a:ext uri="{FF2B5EF4-FFF2-40B4-BE49-F238E27FC236}">
                <a16:creationId xmlns:a16="http://schemas.microsoft.com/office/drawing/2014/main" id="{06709468-1217-4B08-B504-82179327EA5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90600" y="1066800"/>
            <a:ext cx="1447800" cy="76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0345"/>
                                        </p:tgtEl>
                                        <p:attrNameLst>
                                          <p:attrName>style.visibility</p:attrName>
                                        </p:attrNameLst>
                                      </p:cBhvr>
                                      <p:to>
                                        <p:strVal val="visible"/>
                                      </p:to>
                                    </p:set>
                                    <p:animEffect transition="in" filter="diamond(in)">
                                      <p:cBhvr>
                                        <p:cTn id="7" dur="1000"/>
                                        <p:tgtEl>
                                          <p:spTgt spid="2703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529" name="Group 2">
            <a:extLst>
              <a:ext uri="{FF2B5EF4-FFF2-40B4-BE49-F238E27FC236}">
                <a16:creationId xmlns:a16="http://schemas.microsoft.com/office/drawing/2014/main" id="{476F6A8F-7DDD-4171-88ED-803DB847F0F4}"/>
              </a:ext>
            </a:extLst>
          </p:cNvPr>
          <p:cNvGrpSpPr>
            <a:grpSpLocks/>
          </p:cNvGrpSpPr>
          <p:nvPr/>
        </p:nvGrpSpPr>
        <p:grpSpPr bwMode="auto">
          <a:xfrm>
            <a:off x="0" y="0"/>
            <a:ext cx="9144000" cy="976313"/>
            <a:chOff x="0" y="0"/>
            <a:chExt cx="5760" cy="615"/>
          </a:xfrm>
        </p:grpSpPr>
        <p:sp>
          <p:nvSpPr>
            <p:cNvPr id="22535" name="Text Box 3">
              <a:extLst>
                <a:ext uri="{FF2B5EF4-FFF2-40B4-BE49-F238E27FC236}">
                  <a16:creationId xmlns:a16="http://schemas.microsoft.com/office/drawing/2014/main" id="{566E8DC6-671E-42D2-B30D-5918955FE64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2536" name="Text Box 4">
              <a:extLst>
                <a:ext uri="{FF2B5EF4-FFF2-40B4-BE49-F238E27FC236}">
                  <a16:creationId xmlns:a16="http://schemas.microsoft.com/office/drawing/2014/main" id="{27FE6F82-AD22-4667-B673-FCDA630B39F3}"/>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2530" name="Rectangle 5">
            <a:extLst>
              <a:ext uri="{FF2B5EF4-FFF2-40B4-BE49-F238E27FC236}">
                <a16:creationId xmlns:a16="http://schemas.microsoft.com/office/drawing/2014/main" id="{14AC4DDF-4660-4884-9B9D-2F42E57C00C7}"/>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22531" name="Text Box 7">
            <a:extLst>
              <a:ext uri="{FF2B5EF4-FFF2-40B4-BE49-F238E27FC236}">
                <a16:creationId xmlns:a16="http://schemas.microsoft.com/office/drawing/2014/main" id="{3CE9CC15-806E-44FE-B645-F3419B862A9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70345" name="Rectangle 9">
            <a:extLst>
              <a:ext uri="{FF2B5EF4-FFF2-40B4-BE49-F238E27FC236}">
                <a16:creationId xmlns:a16="http://schemas.microsoft.com/office/drawing/2014/main" id="{7D091704-6515-4772-B43A-640CB2FF6741}"/>
              </a:ext>
            </a:extLst>
          </p:cNvPr>
          <p:cNvSpPr>
            <a:spLocks noChangeArrowheads="1"/>
          </p:cNvSpPr>
          <p:nvPr/>
        </p:nvSpPr>
        <p:spPr bwMode="auto">
          <a:xfrm>
            <a:off x="533400" y="2273320"/>
            <a:ext cx="419100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dirty="0">
                <a:latin typeface="Verdana" panose="020B0604030504040204" pitchFamily="34" charset="0"/>
              </a:rPr>
              <a:t>In a pivot from previous DC Universe films that created a perception that its movies were grim and dark, Warner Bros. created a campaign for the 2019release of ‘Shazam’ that positioned the film as hopeful and playful, much like the movie’s main character</a:t>
            </a:r>
          </a:p>
        </p:txBody>
      </p:sp>
      <p:pic>
        <p:nvPicPr>
          <p:cNvPr id="1026" name="Picture 2" descr="[ SHAZAM! POSTER ]">
            <a:extLst>
              <a:ext uri="{FF2B5EF4-FFF2-40B4-BE49-F238E27FC236}">
                <a16:creationId xmlns:a16="http://schemas.microsoft.com/office/drawing/2014/main" id="{2ED5FA99-434E-4506-AB1D-D05DE0F0A9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6400" y="1905000"/>
            <a:ext cx="2934812" cy="434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79707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0345"/>
                                        </p:tgtEl>
                                        <p:attrNameLst>
                                          <p:attrName>style.visibility</p:attrName>
                                        </p:attrNameLst>
                                      </p:cBhvr>
                                      <p:to>
                                        <p:strVal val="visible"/>
                                      </p:to>
                                    </p:set>
                                    <p:animEffect transition="in" filter="diamond(in)">
                                      <p:cBhvr>
                                        <p:cTn id="7" dur="1000"/>
                                        <p:tgtEl>
                                          <p:spTgt spid="270345"/>
                                        </p:tgtEl>
                                      </p:cBhvr>
                                    </p:animEffect>
                                  </p:childTnLst>
                                </p:cTn>
                              </p:par>
                              <p:par>
                                <p:cTn id="8" presetID="14" presetClass="entr" presetSubtype="1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randombar(horizontal)">
                                      <p:cBhvr>
                                        <p:cTn id="10"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577" name="Group 2">
            <a:extLst>
              <a:ext uri="{FF2B5EF4-FFF2-40B4-BE49-F238E27FC236}">
                <a16:creationId xmlns:a16="http://schemas.microsoft.com/office/drawing/2014/main" id="{52C023A1-2ABB-4DB5-8C8D-033B2E984D0D}"/>
              </a:ext>
            </a:extLst>
          </p:cNvPr>
          <p:cNvGrpSpPr>
            <a:grpSpLocks/>
          </p:cNvGrpSpPr>
          <p:nvPr/>
        </p:nvGrpSpPr>
        <p:grpSpPr bwMode="auto">
          <a:xfrm>
            <a:off x="0" y="0"/>
            <a:ext cx="9144000" cy="976313"/>
            <a:chOff x="0" y="0"/>
            <a:chExt cx="5760" cy="615"/>
          </a:xfrm>
        </p:grpSpPr>
        <p:sp>
          <p:nvSpPr>
            <p:cNvPr id="24591" name="Text Box 3">
              <a:extLst>
                <a:ext uri="{FF2B5EF4-FFF2-40B4-BE49-F238E27FC236}">
                  <a16:creationId xmlns:a16="http://schemas.microsoft.com/office/drawing/2014/main" id="{3AF4AC2A-F1F9-4F3F-837B-AABAD82E41A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4592" name="Text Box 4">
              <a:extLst>
                <a:ext uri="{FF2B5EF4-FFF2-40B4-BE49-F238E27FC236}">
                  <a16:creationId xmlns:a16="http://schemas.microsoft.com/office/drawing/2014/main" id="{5A5DA1EC-C39F-46FD-95C7-01343341D24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41318" name="Line 6">
            <a:extLst>
              <a:ext uri="{FF2B5EF4-FFF2-40B4-BE49-F238E27FC236}">
                <a16:creationId xmlns:a16="http://schemas.microsoft.com/office/drawing/2014/main" id="{66D49CEA-7EEB-4F47-A662-EF8605C4C1C3}"/>
              </a:ext>
            </a:extLst>
          </p:cNvPr>
          <p:cNvSpPr>
            <a:spLocks noChangeShapeType="1"/>
          </p:cNvSpPr>
          <p:nvPr/>
        </p:nvSpPr>
        <p:spPr bwMode="auto">
          <a:xfrm>
            <a:off x="2057400" y="1676400"/>
            <a:ext cx="0" cy="4114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319" name="Line 7">
            <a:extLst>
              <a:ext uri="{FF2B5EF4-FFF2-40B4-BE49-F238E27FC236}">
                <a16:creationId xmlns:a16="http://schemas.microsoft.com/office/drawing/2014/main" id="{1F91BD79-CA8C-41C1-BDDC-524F0FE18C7E}"/>
              </a:ext>
            </a:extLst>
          </p:cNvPr>
          <p:cNvSpPr>
            <a:spLocks noChangeShapeType="1"/>
          </p:cNvSpPr>
          <p:nvPr/>
        </p:nvSpPr>
        <p:spPr bwMode="auto">
          <a:xfrm flipH="1">
            <a:off x="304800" y="3886200"/>
            <a:ext cx="35814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1321" name="Text Box 9">
            <a:extLst>
              <a:ext uri="{FF2B5EF4-FFF2-40B4-BE49-F238E27FC236}">
                <a16:creationId xmlns:a16="http://schemas.microsoft.com/office/drawing/2014/main" id="{73C9A793-EFC0-4E19-AC01-7EB19A818C8F}"/>
              </a:ext>
            </a:extLst>
          </p:cNvPr>
          <p:cNvSpPr txBox="1">
            <a:spLocks noChangeArrowheads="1"/>
          </p:cNvSpPr>
          <p:nvPr/>
        </p:nvSpPr>
        <p:spPr bwMode="auto">
          <a:xfrm>
            <a:off x="685800" y="1143000"/>
            <a:ext cx="2667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High (variable one)</a:t>
            </a:r>
          </a:p>
        </p:txBody>
      </p:sp>
      <p:sp>
        <p:nvSpPr>
          <p:cNvPr id="141325" name="Text Box 13">
            <a:extLst>
              <a:ext uri="{FF2B5EF4-FFF2-40B4-BE49-F238E27FC236}">
                <a16:creationId xmlns:a16="http://schemas.microsoft.com/office/drawing/2014/main" id="{9140CB86-6B31-4C1F-B45A-D2BFDDF25F8F}"/>
              </a:ext>
            </a:extLst>
          </p:cNvPr>
          <p:cNvSpPr txBox="1">
            <a:spLocks noChangeArrowheads="1"/>
          </p:cNvSpPr>
          <p:nvPr/>
        </p:nvSpPr>
        <p:spPr bwMode="auto">
          <a:xfrm>
            <a:off x="838200" y="5791200"/>
            <a:ext cx="2590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a:latin typeface="Verdana" panose="020B0604030504040204" pitchFamily="34" charset="0"/>
              </a:rPr>
              <a:t>Low (variable one)</a:t>
            </a:r>
          </a:p>
        </p:txBody>
      </p:sp>
      <p:sp>
        <p:nvSpPr>
          <p:cNvPr id="141326" name="Text Box 14">
            <a:extLst>
              <a:ext uri="{FF2B5EF4-FFF2-40B4-BE49-F238E27FC236}">
                <a16:creationId xmlns:a16="http://schemas.microsoft.com/office/drawing/2014/main" id="{4B5E378C-577B-48EE-994E-86C454EC4E12}"/>
              </a:ext>
            </a:extLst>
          </p:cNvPr>
          <p:cNvSpPr txBox="1">
            <a:spLocks noChangeArrowheads="1"/>
          </p:cNvSpPr>
          <p:nvPr/>
        </p:nvSpPr>
        <p:spPr bwMode="auto">
          <a:xfrm>
            <a:off x="0" y="3962400"/>
            <a:ext cx="23622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a:latin typeface="Verdana" panose="020B0604030504040204" pitchFamily="34" charset="0"/>
              </a:rPr>
              <a:t>Low (variable two)</a:t>
            </a:r>
          </a:p>
        </p:txBody>
      </p:sp>
      <p:sp>
        <p:nvSpPr>
          <p:cNvPr id="141327" name="Text Box 15">
            <a:extLst>
              <a:ext uri="{FF2B5EF4-FFF2-40B4-BE49-F238E27FC236}">
                <a16:creationId xmlns:a16="http://schemas.microsoft.com/office/drawing/2014/main" id="{87D1429D-5788-487A-BC93-EBDD5DDA542E}"/>
              </a:ext>
            </a:extLst>
          </p:cNvPr>
          <p:cNvSpPr txBox="1">
            <a:spLocks noChangeArrowheads="1"/>
          </p:cNvSpPr>
          <p:nvPr/>
        </p:nvSpPr>
        <p:spPr bwMode="auto">
          <a:xfrm>
            <a:off x="2057400" y="3505200"/>
            <a:ext cx="2209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a:latin typeface="Verdana" panose="020B0604030504040204" pitchFamily="34" charset="0"/>
              </a:rPr>
              <a:t>High (variable two)</a:t>
            </a:r>
          </a:p>
        </p:txBody>
      </p:sp>
      <p:sp>
        <p:nvSpPr>
          <p:cNvPr id="141328" name="Text Box 16">
            <a:extLst>
              <a:ext uri="{FF2B5EF4-FFF2-40B4-BE49-F238E27FC236}">
                <a16:creationId xmlns:a16="http://schemas.microsoft.com/office/drawing/2014/main" id="{1321EEAE-8445-461C-8F7B-7C88368F8306}"/>
              </a:ext>
            </a:extLst>
          </p:cNvPr>
          <p:cNvSpPr txBox="1">
            <a:spLocks noChangeArrowheads="1"/>
          </p:cNvSpPr>
          <p:nvPr/>
        </p:nvSpPr>
        <p:spPr bwMode="auto">
          <a:xfrm>
            <a:off x="304800" y="2819400"/>
            <a:ext cx="1981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800000"/>
                </a:solidFill>
                <a:latin typeface="Times New Roman" panose="02020603050405020304" pitchFamily="18" charset="0"/>
              </a:rPr>
              <a:t>Product A</a:t>
            </a:r>
          </a:p>
        </p:txBody>
      </p:sp>
      <p:sp>
        <p:nvSpPr>
          <p:cNvPr id="141329" name="Text Box 17">
            <a:extLst>
              <a:ext uri="{FF2B5EF4-FFF2-40B4-BE49-F238E27FC236}">
                <a16:creationId xmlns:a16="http://schemas.microsoft.com/office/drawing/2014/main" id="{98938497-EDD6-43E6-AECF-6F6AB71F50D9}"/>
              </a:ext>
            </a:extLst>
          </p:cNvPr>
          <p:cNvSpPr txBox="1">
            <a:spLocks noChangeArrowheads="1"/>
          </p:cNvSpPr>
          <p:nvPr/>
        </p:nvSpPr>
        <p:spPr bwMode="auto">
          <a:xfrm>
            <a:off x="2438400" y="2209800"/>
            <a:ext cx="1371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FF6600"/>
                </a:solidFill>
                <a:latin typeface="Times New Roman" panose="02020603050405020304" pitchFamily="18" charset="0"/>
              </a:rPr>
              <a:t>Product</a:t>
            </a:r>
            <a:r>
              <a:rPr lang="en-US" altLang="en-US" b="1">
                <a:solidFill>
                  <a:srgbClr val="FF6600"/>
                </a:solidFill>
                <a:latin typeface="Times New Roman" panose="02020603050405020304" pitchFamily="18" charset="0"/>
              </a:rPr>
              <a:t> </a:t>
            </a:r>
            <a:r>
              <a:rPr lang="en-US" altLang="en-US" sz="2000" b="1">
                <a:solidFill>
                  <a:srgbClr val="FF6600"/>
                </a:solidFill>
                <a:latin typeface="Times New Roman" panose="02020603050405020304" pitchFamily="18" charset="0"/>
              </a:rPr>
              <a:t>B</a:t>
            </a:r>
          </a:p>
        </p:txBody>
      </p:sp>
      <p:sp>
        <p:nvSpPr>
          <p:cNvPr id="141330" name="Text Box 18">
            <a:extLst>
              <a:ext uri="{FF2B5EF4-FFF2-40B4-BE49-F238E27FC236}">
                <a16:creationId xmlns:a16="http://schemas.microsoft.com/office/drawing/2014/main" id="{13A42EEB-AE1E-4CA3-BED7-6E62EF30A34F}"/>
              </a:ext>
            </a:extLst>
          </p:cNvPr>
          <p:cNvSpPr txBox="1">
            <a:spLocks noChangeArrowheads="1"/>
          </p:cNvSpPr>
          <p:nvPr/>
        </p:nvSpPr>
        <p:spPr bwMode="auto">
          <a:xfrm>
            <a:off x="381000" y="5105400"/>
            <a:ext cx="16002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008000"/>
                </a:solidFill>
                <a:latin typeface="Times New Roman" panose="02020603050405020304" pitchFamily="18" charset="0"/>
              </a:rPr>
              <a:t>Product C</a:t>
            </a:r>
          </a:p>
        </p:txBody>
      </p:sp>
      <p:sp>
        <p:nvSpPr>
          <p:cNvPr id="141331" name="Text Box 19">
            <a:extLst>
              <a:ext uri="{FF2B5EF4-FFF2-40B4-BE49-F238E27FC236}">
                <a16:creationId xmlns:a16="http://schemas.microsoft.com/office/drawing/2014/main" id="{73BB5934-D2CE-4A17-B9B6-81C5297FE283}"/>
              </a:ext>
            </a:extLst>
          </p:cNvPr>
          <p:cNvSpPr txBox="1">
            <a:spLocks noChangeArrowheads="1"/>
          </p:cNvSpPr>
          <p:nvPr/>
        </p:nvSpPr>
        <p:spPr bwMode="auto">
          <a:xfrm>
            <a:off x="2286000" y="4191000"/>
            <a:ext cx="17526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000099"/>
                </a:solidFill>
                <a:latin typeface="Times New Roman" panose="02020603050405020304" pitchFamily="18" charset="0"/>
              </a:rPr>
              <a:t>Product D</a:t>
            </a:r>
          </a:p>
        </p:txBody>
      </p:sp>
      <p:sp>
        <p:nvSpPr>
          <p:cNvPr id="141340" name="Text Box 28">
            <a:extLst>
              <a:ext uri="{FF2B5EF4-FFF2-40B4-BE49-F238E27FC236}">
                <a16:creationId xmlns:a16="http://schemas.microsoft.com/office/drawing/2014/main" id="{36083BEA-0D8F-4853-85ED-5BD81342D166}"/>
              </a:ext>
            </a:extLst>
          </p:cNvPr>
          <p:cNvSpPr txBox="1">
            <a:spLocks noChangeArrowheads="1"/>
          </p:cNvSpPr>
          <p:nvPr/>
        </p:nvSpPr>
        <p:spPr bwMode="auto">
          <a:xfrm>
            <a:off x="2286000" y="6400800"/>
            <a:ext cx="46482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000">
                <a:latin typeface="Verdana" panose="020B0604030504040204" pitchFamily="34" charset="0"/>
              </a:rPr>
              <a:t>http://www.marketingteacher.com/Lessons/lesson_positioning.htm</a:t>
            </a:r>
          </a:p>
        </p:txBody>
      </p:sp>
      <p:sp>
        <p:nvSpPr>
          <p:cNvPr id="24589" name="Text Box 34">
            <a:extLst>
              <a:ext uri="{FF2B5EF4-FFF2-40B4-BE49-F238E27FC236}">
                <a16:creationId xmlns:a16="http://schemas.microsoft.com/office/drawing/2014/main" id="{62D2223C-4871-44BE-892A-AEC30E6C0B8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1357" name="Rectangle 45">
            <a:extLst>
              <a:ext uri="{FF2B5EF4-FFF2-40B4-BE49-F238E27FC236}">
                <a16:creationId xmlns:a16="http://schemas.microsoft.com/office/drawing/2014/main" id="{D7F988E3-1826-4572-B182-8E31343EAE61}"/>
              </a:ext>
            </a:extLst>
          </p:cNvPr>
          <p:cNvSpPr>
            <a:spLocks noChangeArrowheads="1"/>
          </p:cNvSpPr>
          <p:nvPr/>
        </p:nvSpPr>
        <p:spPr bwMode="auto">
          <a:xfrm>
            <a:off x="4800600" y="2057400"/>
            <a:ext cx="41910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Positioning Map:</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Products or services are grouped together on a positioning map</a:t>
            </a:r>
          </a:p>
          <a:p>
            <a:pPr eaLnBrk="1" hangingPunct="1"/>
            <a:r>
              <a:rPr lang="en-US" altLang="en-US">
                <a:latin typeface="Verdana" panose="020B0604030504040204" pitchFamily="34" charset="0"/>
              </a:rPr>
              <a:t>where they are compared and contrasted in relation to one another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41357"/>
                                        </p:tgtEl>
                                        <p:attrNameLst>
                                          <p:attrName>style.visibility</p:attrName>
                                        </p:attrNameLst>
                                      </p:cBhvr>
                                      <p:to>
                                        <p:strVal val="visible"/>
                                      </p:to>
                                    </p:set>
                                    <p:animEffect transition="in" filter="diamond(in)">
                                      <p:cBhvr>
                                        <p:cTn id="7" dur="1000"/>
                                        <p:tgtEl>
                                          <p:spTgt spid="141357"/>
                                        </p:tgtEl>
                                      </p:cBhvr>
                                    </p:animEffect>
                                  </p:childTnLst>
                                </p:cTn>
                              </p:par>
                            </p:childTnLst>
                          </p:cTn>
                        </p:par>
                        <p:par>
                          <p:cTn id="8" fill="hold" nodeType="afterGroup">
                            <p:stCondLst>
                              <p:cond delay="1000"/>
                            </p:stCondLst>
                            <p:childTnLst>
                              <p:par>
                                <p:cTn id="9" presetID="9" presetClass="entr" presetSubtype="0" fill="hold" grpId="0" nodeType="afterEffect">
                                  <p:stCondLst>
                                    <p:cond delay="0"/>
                                  </p:stCondLst>
                                  <p:childTnLst>
                                    <p:set>
                                      <p:cBhvr>
                                        <p:cTn id="10" dur="1" fill="hold">
                                          <p:stCondLst>
                                            <p:cond delay="0"/>
                                          </p:stCondLst>
                                        </p:cTn>
                                        <p:tgtEl>
                                          <p:spTgt spid="141326"/>
                                        </p:tgtEl>
                                        <p:attrNameLst>
                                          <p:attrName>style.visibility</p:attrName>
                                        </p:attrNameLst>
                                      </p:cBhvr>
                                      <p:to>
                                        <p:strVal val="visible"/>
                                      </p:to>
                                    </p:set>
                                    <p:animEffect transition="in" filter="dissolve">
                                      <p:cBhvr>
                                        <p:cTn id="11" dur="500"/>
                                        <p:tgtEl>
                                          <p:spTgt spid="141326"/>
                                        </p:tgtEl>
                                      </p:cBhvr>
                                    </p:animEffect>
                                  </p:childTnLst>
                                </p:cTn>
                              </p:par>
                              <p:par>
                                <p:cTn id="12" presetID="9" presetClass="entr" presetSubtype="0" fill="hold" grpId="0" nodeType="withEffect">
                                  <p:stCondLst>
                                    <p:cond delay="0"/>
                                  </p:stCondLst>
                                  <p:childTnLst>
                                    <p:set>
                                      <p:cBhvr>
                                        <p:cTn id="13" dur="1" fill="hold">
                                          <p:stCondLst>
                                            <p:cond delay="0"/>
                                          </p:stCondLst>
                                        </p:cTn>
                                        <p:tgtEl>
                                          <p:spTgt spid="141328"/>
                                        </p:tgtEl>
                                        <p:attrNameLst>
                                          <p:attrName>style.visibility</p:attrName>
                                        </p:attrNameLst>
                                      </p:cBhvr>
                                      <p:to>
                                        <p:strVal val="visible"/>
                                      </p:to>
                                    </p:set>
                                    <p:animEffect transition="in" filter="dissolve">
                                      <p:cBhvr>
                                        <p:cTn id="14" dur="500"/>
                                        <p:tgtEl>
                                          <p:spTgt spid="141328"/>
                                        </p:tgtEl>
                                      </p:cBhvr>
                                    </p:animEffect>
                                  </p:childTnLst>
                                </p:cTn>
                              </p:par>
                              <p:par>
                                <p:cTn id="15" presetID="9" presetClass="entr" presetSubtype="0" fill="hold" grpId="0" nodeType="withEffect">
                                  <p:stCondLst>
                                    <p:cond delay="0"/>
                                  </p:stCondLst>
                                  <p:childTnLst>
                                    <p:set>
                                      <p:cBhvr>
                                        <p:cTn id="16" dur="1" fill="hold">
                                          <p:stCondLst>
                                            <p:cond delay="0"/>
                                          </p:stCondLst>
                                        </p:cTn>
                                        <p:tgtEl>
                                          <p:spTgt spid="141329"/>
                                        </p:tgtEl>
                                        <p:attrNameLst>
                                          <p:attrName>style.visibility</p:attrName>
                                        </p:attrNameLst>
                                      </p:cBhvr>
                                      <p:to>
                                        <p:strVal val="visible"/>
                                      </p:to>
                                    </p:set>
                                    <p:animEffect transition="in" filter="dissolve">
                                      <p:cBhvr>
                                        <p:cTn id="17" dur="500"/>
                                        <p:tgtEl>
                                          <p:spTgt spid="141329"/>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41330"/>
                                        </p:tgtEl>
                                        <p:attrNameLst>
                                          <p:attrName>style.visibility</p:attrName>
                                        </p:attrNameLst>
                                      </p:cBhvr>
                                      <p:to>
                                        <p:strVal val="visible"/>
                                      </p:to>
                                    </p:set>
                                    <p:animEffect transition="in" filter="dissolve">
                                      <p:cBhvr>
                                        <p:cTn id="20" dur="500"/>
                                        <p:tgtEl>
                                          <p:spTgt spid="141330"/>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41321"/>
                                        </p:tgtEl>
                                        <p:attrNameLst>
                                          <p:attrName>style.visibility</p:attrName>
                                        </p:attrNameLst>
                                      </p:cBhvr>
                                      <p:to>
                                        <p:strVal val="visible"/>
                                      </p:to>
                                    </p:set>
                                    <p:animEffect transition="in" filter="dissolve">
                                      <p:cBhvr>
                                        <p:cTn id="23" dur="500"/>
                                        <p:tgtEl>
                                          <p:spTgt spid="141321"/>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41331"/>
                                        </p:tgtEl>
                                        <p:attrNameLst>
                                          <p:attrName>style.visibility</p:attrName>
                                        </p:attrNameLst>
                                      </p:cBhvr>
                                      <p:to>
                                        <p:strVal val="visible"/>
                                      </p:to>
                                    </p:set>
                                    <p:animEffect transition="in" filter="dissolve">
                                      <p:cBhvr>
                                        <p:cTn id="26" dur="500"/>
                                        <p:tgtEl>
                                          <p:spTgt spid="141331"/>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41325"/>
                                        </p:tgtEl>
                                        <p:attrNameLst>
                                          <p:attrName>style.visibility</p:attrName>
                                        </p:attrNameLst>
                                      </p:cBhvr>
                                      <p:to>
                                        <p:strVal val="visible"/>
                                      </p:to>
                                    </p:set>
                                    <p:animEffect transition="in" filter="dissolve">
                                      <p:cBhvr>
                                        <p:cTn id="29" dur="500"/>
                                        <p:tgtEl>
                                          <p:spTgt spid="141325"/>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41327"/>
                                        </p:tgtEl>
                                        <p:attrNameLst>
                                          <p:attrName>style.visibility</p:attrName>
                                        </p:attrNameLst>
                                      </p:cBhvr>
                                      <p:to>
                                        <p:strVal val="visible"/>
                                      </p:to>
                                    </p:set>
                                    <p:animEffect transition="in" filter="dissolve">
                                      <p:cBhvr>
                                        <p:cTn id="32" dur="500"/>
                                        <p:tgtEl>
                                          <p:spTgt spid="141327"/>
                                        </p:tgtEl>
                                      </p:cBhvr>
                                    </p:animEffect>
                                  </p:childTnLst>
                                </p:cTn>
                              </p:par>
                              <p:par>
                                <p:cTn id="33" presetID="9" presetClass="entr" presetSubtype="0" fill="hold" nodeType="withEffect">
                                  <p:stCondLst>
                                    <p:cond delay="0"/>
                                  </p:stCondLst>
                                  <p:childTnLst>
                                    <p:set>
                                      <p:cBhvr>
                                        <p:cTn id="34" dur="1" fill="hold">
                                          <p:stCondLst>
                                            <p:cond delay="0"/>
                                          </p:stCondLst>
                                        </p:cTn>
                                        <p:tgtEl>
                                          <p:spTgt spid="141318"/>
                                        </p:tgtEl>
                                        <p:attrNameLst>
                                          <p:attrName>style.visibility</p:attrName>
                                        </p:attrNameLst>
                                      </p:cBhvr>
                                      <p:to>
                                        <p:strVal val="visible"/>
                                      </p:to>
                                    </p:set>
                                    <p:animEffect transition="in" filter="dissolve">
                                      <p:cBhvr>
                                        <p:cTn id="35" dur="500"/>
                                        <p:tgtEl>
                                          <p:spTgt spid="141318"/>
                                        </p:tgtEl>
                                      </p:cBhvr>
                                    </p:animEffect>
                                  </p:childTnLst>
                                </p:cTn>
                              </p:par>
                              <p:par>
                                <p:cTn id="36" presetID="9" presetClass="entr" presetSubtype="0" fill="hold" nodeType="withEffect">
                                  <p:stCondLst>
                                    <p:cond delay="0"/>
                                  </p:stCondLst>
                                  <p:childTnLst>
                                    <p:set>
                                      <p:cBhvr>
                                        <p:cTn id="37" dur="1" fill="hold">
                                          <p:stCondLst>
                                            <p:cond delay="0"/>
                                          </p:stCondLst>
                                        </p:cTn>
                                        <p:tgtEl>
                                          <p:spTgt spid="141319"/>
                                        </p:tgtEl>
                                        <p:attrNameLst>
                                          <p:attrName>style.visibility</p:attrName>
                                        </p:attrNameLst>
                                      </p:cBhvr>
                                      <p:to>
                                        <p:strVal val="visible"/>
                                      </p:to>
                                    </p:set>
                                    <p:animEffect transition="in" filter="dissolve">
                                      <p:cBhvr>
                                        <p:cTn id="38" dur="500"/>
                                        <p:tgtEl>
                                          <p:spTgt spid="141319"/>
                                        </p:tgtEl>
                                      </p:cBhvr>
                                    </p:animEffect>
                                  </p:childTnLst>
                                </p:cTn>
                              </p:par>
                            </p:childTnLst>
                          </p:cTn>
                        </p:par>
                        <p:par>
                          <p:cTn id="39" fill="hold" nodeType="afterGroup">
                            <p:stCondLst>
                              <p:cond delay="1500"/>
                            </p:stCondLst>
                            <p:childTnLst>
                              <p:par>
                                <p:cTn id="40" presetID="9" presetClass="entr" presetSubtype="0" fill="hold" grpId="0" nodeType="afterEffect">
                                  <p:stCondLst>
                                    <p:cond delay="0"/>
                                  </p:stCondLst>
                                  <p:childTnLst>
                                    <p:set>
                                      <p:cBhvr>
                                        <p:cTn id="41" dur="1" fill="hold">
                                          <p:stCondLst>
                                            <p:cond delay="0"/>
                                          </p:stCondLst>
                                        </p:cTn>
                                        <p:tgtEl>
                                          <p:spTgt spid="141340"/>
                                        </p:tgtEl>
                                        <p:attrNameLst>
                                          <p:attrName>style.visibility</p:attrName>
                                        </p:attrNameLst>
                                      </p:cBhvr>
                                      <p:to>
                                        <p:strVal val="visible"/>
                                      </p:to>
                                    </p:set>
                                    <p:animEffect transition="in" filter="dissolve">
                                      <p:cBhvr>
                                        <p:cTn id="42" dur="500"/>
                                        <p:tgtEl>
                                          <p:spTgt spid="141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21" grpId="0"/>
      <p:bldP spid="141325" grpId="0"/>
      <p:bldP spid="141326" grpId="0"/>
      <p:bldP spid="141327" grpId="0"/>
      <p:bldP spid="141328" grpId="0"/>
      <p:bldP spid="141329" grpId="0"/>
      <p:bldP spid="141330" grpId="0"/>
      <p:bldP spid="141331" grpId="0"/>
      <p:bldP spid="141340" grpId="0"/>
      <p:bldP spid="14135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7" name="Group 2">
            <a:extLst>
              <a:ext uri="{FF2B5EF4-FFF2-40B4-BE49-F238E27FC236}">
                <a16:creationId xmlns:a16="http://schemas.microsoft.com/office/drawing/2014/main" id="{177502FD-6ACF-4155-BB00-269FB83F2D09}"/>
              </a:ext>
            </a:extLst>
          </p:cNvPr>
          <p:cNvGrpSpPr>
            <a:grpSpLocks/>
          </p:cNvGrpSpPr>
          <p:nvPr/>
        </p:nvGrpSpPr>
        <p:grpSpPr bwMode="auto">
          <a:xfrm>
            <a:off x="0" y="0"/>
            <a:ext cx="9144000" cy="976313"/>
            <a:chOff x="0" y="0"/>
            <a:chExt cx="5760" cy="615"/>
          </a:xfrm>
        </p:grpSpPr>
        <p:sp>
          <p:nvSpPr>
            <p:cNvPr id="34830" name="Text Box 3">
              <a:extLst>
                <a:ext uri="{FF2B5EF4-FFF2-40B4-BE49-F238E27FC236}">
                  <a16:creationId xmlns:a16="http://schemas.microsoft.com/office/drawing/2014/main" id="{A5A825ED-EF82-4CEC-97AD-894FD8811524}"/>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34831" name="Text Box 4">
              <a:extLst>
                <a:ext uri="{FF2B5EF4-FFF2-40B4-BE49-F238E27FC236}">
                  <a16:creationId xmlns:a16="http://schemas.microsoft.com/office/drawing/2014/main" id="{7C8C3B1E-4CB2-4EBB-82FA-4074406630F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56677" name="Line 5">
            <a:extLst>
              <a:ext uri="{FF2B5EF4-FFF2-40B4-BE49-F238E27FC236}">
                <a16:creationId xmlns:a16="http://schemas.microsoft.com/office/drawing/2014/main" id="{EE8F9BE3-3C51-4EBB-9BF0-AE5AB106A8FB}"/>
              </a:ext>
            </a:extLst>
          </p:cNvPr>
          <p:cNvSpPr>
            <a:spLocks noChangeShapeType="1"/>
          </p:cNvSpPr>
          <p:nvPr/>
        </p:nvSpPr>
        <p:spPr bwMode="auto">
          <a:xfrm>
            <a:off x="6934200" y="1676400"/>
            <a:ext cx="0" cy="38862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678" name="Line 6">
            <a:extLst>
              <a:ext uri="{FF2B5EF4-FFF2-40B4-BE49-F238E27FC236}">
                <a16:creationId xmlns:a16="http://schemas.microsoft.com/office/drawing/2014/main" id="{5703457C-BD04-44D9-A70F-D472CF78B88F}"/>
              </a:ext>
            </a:extLst>
          </p:cNvPr>
          <p:cNvSpPr>
            <a:spLocks noChangeShapeType="1"/>
          </p:cNvSpPr>
          <p:nvPr/>
        </p:nvSpPr>
        <p:spPr bwMode="auto">
          <a:xfrm flipH="1">
            <a:off x="5105400" y="3581400"/>
            <a:ext cx="3581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56679" name="Text Box 7">
            <a:extLst>
              <a:ext uri="{FF2B5EF4-FFF2-40B4-BE49-F238E27FC236}">
                <a16:creationId xmlns:a16="http://schemas.microsoft.com/office/drawing/2014/main" id="{C08A5182-1A97-433C-9A77-9EA7E7011C0D}"/>
              </a:ext>
            </a:extLst>
          </p:cNvPr>
          <p:cNvSpPr txBox="1">
            <a:spLocks noChangeArrowheads="1"/>
          </p:cNvSpPr>
          <p:nvPr/>
        </p:nvSpPr>
        <p:spPr bwMode="auto">
          <a:xfrm>
            <a:off x="6324600" y="1295400"/>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i="1">
                <a:latin typeface="Times New Roman" panose="02020603050405020304" pitchFamily="18" charset="0"/>
              </a:rPr>
              <a:t>High Price</a:t>
            </a:r>
          </a:p>
        </p:txBody>
      </p:sp>
      <p:sp>
        <p:nvSpPr>
          <p:cNvPr id="156681" name="Text Box 9">
            <a:extLst>
              <a:ext uri="{FF2B5EF4-FFF2-40B4-BE49-F238E27FC236}">
                <a16:creationId xmlns:a16="http://schemas.microsoft.com/office/drawing/2014/main" id="{CC9DC74C-BA17-4E99-A38D-D19A4CBD631E}"/>
              </a:ext>
            </a:extLst>
          </p:cNvPr>
          <p:cNvSpPr txBox="1">
            <a:spLocks noChangeArrowheads="1"/>
          </p:cNvSpPr>
          <p:nvPr/>
        </p:nvSpPr>
        <p:spPr bwMode="auto">
          <a:xfrm>
            <a:off x="4876800" y="5257800"/>
            <a:ext cx="1828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solidFill>
                  <a:srgbClr val="663300"/>
                </a:solidFill>
                <a:latin typeface="Times New Roman" panose="02020603050405020304" pitchFamily="18" charset="0"/>
              </a:rPr>
              <a:t>Top Row Corners</a:t>
            </a:r>
          </a:p>
        </p:txBody>
      </p:sp>
      <p:sp>
        <p:nvSpPr>
          <p:cNvPr id="156682" name="Text Box 10">
            <a:extLst>
              <a:ext uri="{FF2B5EF4-FFF2-40B4-BE49-F238E27FC236}">
                <a16:creationId xmlns:a16="http://schemas.microsoft.com/office/drawing/2014/main" id="{769E67A8-9E55-4FAB-ABC7-B47B78F23B85}"/>
              </a:ext>
            </a:extLst>
          </p:cNvPr>
          <p:cNvSpPr txBox="1">
            <a:spLocks noChangeArrowheads="1"/>
          </p:cNvSpPr>
          <p:nvPr/>
        </p:nvSpPr>
        <p:spPr bwMode="auto">
          <a:xfrm>
            <a:off x="5105400" y="4114800"/>
            <a:ext cx="19050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solidFill>
                  <a:srgbClr val="000099"/>
                </a:solidFill>
                <a:latin typeface="Times New Roman" panose="02020603050405020304" pitchFamily="18" charset="0"/>
              </a:rPr>
              <a:t>Mid/Upper Level Sidelines</a:t>
            </a:r>
          </a:p>
        </p:txBody>
      </p:sp>
      <p:sp>
        <p:nvSpPr>
          <p:cNvPr id="156683" name="Text Box 11">
            <a:extLst>
              <a:ext uri="{FF2B5EF4-FFF2-40B4-BE49-F238E27FC236}">
                <a16:creationId xmlns:a16="http://schemas.microsoft.com/office/drawing/2014/main" id="{8FF68C48-111A-49F7-BAAB-FA0955087264}"/>
              </a:ext>
            </a:extLst>
          </p:cNvPr>
          <p:cNvSpPr txBox="1">
            <a:spLocks noChangeArrowheads="1"/>
          </p:cNvSpPr>
          <p:nvPr/>
        </p:nvSpPr>
        <p:spPr bwMode="auto">
          <a:xfrm>
            <a:off x="5029200" y="36576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400" b="1" i="1">
                <a:latin typeface="Times New Roman" panose="02020603050405020304" pitchFamily="18" charset="0"/>
              </a:rPr>
              <a:t>Upper Level Seats</a:t>
            </a:r>
          </a:p>
        </p:txBody>
      </p:sp>
      <p:sp>
        <p:nvSpPr>
          <p:cNvPr id="156684" name="Text Box 12">
            <a:extLst>
              <a:ext uri="{FF2B5EF4-FFF2-40B4-BE49-F238E27FC236}">
                <a16:creationId xmlns:a16="http://schemas.microsoft.com/office/drawing/2014/main" id="{CD791CBF-B70E-49DC-8EA6-0E8D5A73E7B3}"/>
              </a:ext>
            </a:extLst>
          </p:cNvPr>
          <p:cNvSpPr txBox="1">
            <a:spLocks noChangeArrowheads="1"/>
          </p:cNvSpPr>
          <p:nvPr/>
        </p:nvSpPr>
        <p:spPr bwMode="auto">
          <a:xfrm>
            <a:off x="6400800" y="5562600"/>
            <a:ext cx="2209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i="1">
                <a:latin typeface="Times New Roman" panose="02020603050405020304" pitchFamily="18" charset="0"/>
              </a:rPr>
              <a:t>Low Price</a:t>
            </a:r>
          </a:p>
        </p:txBody>
      </p:sp>
      <p:sp>
        <p:nvSpPr>
          <p:cNvPr id="156685" name="Text Box 13">
            <a:extLst>
              <a:ext uri="{FF2B5EF4-FFF2-40B4-BE49-F238E27FC236}">
                <a16:creationId xmlns:a16="http://schemas.microsoft.com/office/drawing/2014/main" id="{8A7DBCC7-3570-4456-AAD2-27A71173D364}"/>
              </a:ext>
            </a:extLst>
          </p:cNvPr>
          <p:cNvSpPr txBox="1">
            <a:spLocks noChangeArrowheads="1"/>
          </p:cNvSpPr>
          <p:nvPr/>
        </p:nvSpPr>
        <p:spPr bwMode="auto">
          <a:xfrm>
            <a:off x="7010400" y="2590800"/>
            <a:ext cx="1371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solidFill>
                  <a:srgbClr val="0066CC"/>
                </a:solidFill>
                <a:latin typeface="Times New Roman" panose="02020603050405020304" pitchFamily="18" charset="0"/>
              </a:rPr>
              <a:t>Lower Level End Zones</a:t>
            </a:r>
          </a:p>
        </p:txBody>
      </p:sp>
      <p:sp>
        <p:nvSpPr>
          <p:cNvPr id="156686" name="Text Box 14">
            <a:extLst>
              <a:ext uri="{FF2B5EF4-FFF2-40B4-BE49-F238E27FC236}">
                <a16:creationId xmlns:a16="http://schemas.microsoft.com/office/drawing/2014/main" id="{67D9FE4C-719A-4FB8-8148-885208405486}"/>
              </a:ext>
            </a:extLst>
          </p:cNvPr>
          <p:cNvSpPr txBox="1">
            <a:spLocks noChangeArrowheads="1"/>
          </p:cNvSpPr>
          <p:nvPr/>
        </p:nvSpPr>
        <p:spPr bwMode="auto">
          <a:xfrm>
            <a:off x="7772400" y="1600200"/>
            <a:ext cx="137160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600" b="1">
                <a:latin typeface="Times New Roman" panose="02020603050405020304" pitchFamily="18" charset="0"/>
              </a:rPr>
              <a:t>Courtside Seats</a:t>
            </a:r>
          </a:p>
        </p:txBody>
      </p:sp>
      <p:pic>
        <p:nvPicPr>
          <p:cNvPr id="34827" name="Picture 16" descr="RG map color">
            <a:extLst>
              <a:ext uri="{FF2B5EF4-FFF2-40B4-BE49-F238E27FC236}">
                <a16:creationId xmlns:a16="http://schemas.microsoft.com/office/drawing/2014/main" id="{22FB8D8D-C90E-459A-8BBE-1CC29FBF3A2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1143000"/>
            <a:ext cx="3919538"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6689" name="Text Box 17">
            <a:extLst>
              <a:ext uri="{FF2B5EF4-FFF2-40B4-BE49-F238E27FC236}">
                <a16:creationId xmlns:a16="http://schemas.microsoft.com/office/drawing/2014/main" id="{52A3807B-8A04-4DC7-A684-214DAC0B2AF3}"/>
              </a:ext>
            </a:extLst>
          </p:cNvPr>
          <p:cNvSpPr txBox="1">
            <a:spLocks noChangeArrowheads="1"/>
          </p:cNvSpPr>
          <p:nvPr/>
        </p:nvSpPr>
        <p:spPr bwMode="auto">
          <a:xfrm>
            <a:off x="6934200" y="3276600"/>
            <a:ext cx="2362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400" b="1" i="1">
                <a:latin typeface="Times New Roman" panose="02020603050405020304" pitchFamily="18" charset="0"/>
              </a:rPr>
              <a:t>Lower Level Seats</a:t>
            </a:r>
          </a:p>
        </p:txBody>
      </p:sp>
      <p:sp>
        <p:nvSpPr>
          <p:cNvPr id="34829" name="Text Box 18">
            <a:extLst>
              <a:ext uri="{FF2B5EF4-FFF2-40B4-BE49-F238E27FC236}">
                <a16:creationId xmlns:a16="http://schemas.microsoft.com/office/drawing/2014/main" id="{2FEE06E4-46C4-443E-AA0D-28B63314D7D5}"/>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6683"/>
                                        </p:tgtEl>
                                        <p:attrNameLst>
                                          <p:attrName>style.visibility</p:attrName>
                                        </p:attrNameLst>
                                      </p:cBhvr>
                                      <p:to>
                                        <p:strVal val="visible"/>
                                      </p:to>
                                    </p:set>
                                    <p:animEffect transition="in" filter="dissolve">
                                      <p:cBhvr>
                                        <p:cTn id="7" dur="500"/>
                                        <p:tgtEl>
                                          <p:spTgt spid="15668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56684"/>
                                        </p:tgtEl>
                                        <p:attrNameLst>
                                          <p:attrName>style.visibility</p:attrName>
                                        </p:attrNameLst>
                                      </p:cBhvr>
                                      <p:to>
                                        <p:strVal val="visible"/>
                                      </p:to>
                                    </p:set>
                                    <p:animEffect transition="in" filter="dissolve">
                                      <p:cBhvr>
                                        <p:cTn id="10" dur="500"/>
                                        <p:tgtEl>
                                          <p:spTgt spid="15668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56681"/>
                                        </p:tgtEl>
                                        <p:attrNameLst>
                                          <p:attrName>style.visibility</p:attrName>
                                        </p:attrNameLst>
                                      </p:cBhvr>
                                      <p:to>
                                        <p:strVal val="visible"/>
                                      </p:to>
                                    </p:set>
                                    <p:animEffect transition="in" filter="dissolve">
                                      <p:cBhvr>
                                        <p:cTn id="13" dur="500"/>
                                        <p:tgtEl>
                                          <p:spTgt spid="156681"/>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56682"/>
                                        </p:tgtEl>
                                        <p:attrNameLst>
                                          <p:attrName>style.visibility</p:attrName>
                                        </p:attrNameLst>
                                      </p:cBhvr>
                                      <p:to>
                                        <p:strVal val="visible"/>
                                      </p:to>
                                    </p:set>
                                    <p:animEffect transition="in" filter="dissolve">
                                      <p:cBhvr>
                                        <p:cTn id="16" dur="500"/>
                                        <p:tgtEl>
                                          <p:spTgt spid="156682"/>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56689"/>
                                        </p:tgtEl>
                                        <p:attrNameLst>
                                          <p:attrName>style.visibility</p:attrName>
                                        </p:attrNameLst>
                                      </p:cBhvr>
                                      <p:to>
                                        <p:strVal val="visible"/>
                                      </p:to>
                                    </p:set>
                                    <p:animEffect transition="in" filter="dissolve">
                                      <p:cBhvr>
                                        <p:cTn id="19" dur="500"/>
                                        <p:tgtEl>
                                          <p:spTgt spid="15668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56685"/>
                                        </p:tgtEl>
                                        <p:attrNameLst>
                                          <p:attrName>style.visibility</p:attrName>
                                        </p:attrNameLst>
                                      </p:cBhvr>
                                      <p:to>
                                        <p:strVal val="visible"/>
                                      </p:to>
                                    </p:set>
                                    <p:animEffect transition="in" filter="dissolve">
                                      <p:cBhvr>
                                        <p:cTn id="22" dur="500"/>
                                        <p:tgtEl>
                                          <p:spTgt spid="15668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56686"/>
                                        </p:tgtEl>
                                        <p:attrNameLst>
                                          <p:attrName>style.visibility</p:attrName>
                                        </p:attrNameLst>
                                      </p:cBhvr>
                                      <p:to>
                                        <p:strVal val="visible"/>
                                      </p:to>
                                    </p:set>
                                    <p:animEffect transition="in" filter="dissolve">
                                      <p:cBhvr>
                                        <p:cTn id="25" dur="500"/>
                                        <p:tgtEl>
                                          <p:spTgt spid="15668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6679"/>
                                        </p:tgtEl>
                                        <p:attrNameLst>
                                          <p:attrName>style.visibility</p:attrName>
                                        </p:attrNameLst>
                                      </p:cBhvr>
                                      <p:to>
                                        <p:strVal val="visible"/>
                                      </p:to>
                                    </p:set>
                                    <p:animEffect transition="in" filter="dissolve">
                                      <p:cBhvr>
                                        <p:cTn id="28" dur="500"/>
                                        <p:tgtEl>
                                          <p:spTgt spid="156679"/>
                                        </p:tgtEl>
                                      </p:cBhvr>
                                    </p:animEffect>
                                  </p:childTnLst>
                                </p:cTn>
                              </p:par>
                              <p:par>
                                <p:cTn id="29" presetID="9" presetClass="entr" presetSubtype="0" fill="hold" nodeType="withEffect">
                                  <p:stCondLst>
                                    <p:cond delay="0"/>
                                  </p:stCondLst>
                                  <p:childTnLst>
                                    <p:set>
                                      <p:cBhvr>
                                        <p:cTn id="30" dur="1" fill="hold">
                                          <p:stCondLst>
                                            <p:cond delay="0"/>
                                          </p:stCondLst>
                                        </p:cTn>
                                        <p:tgtEl>
                                          <p:spTgt spid="156677"/>
                                        </p:tgtEl>
                                        <p:attrNameLst>
                                          <p:attrName>style.visibility</p:attrName>
                                        </p:attrNameLst>
                                      </p:cBhvr>
                                      <p:to>
                                        <p:strVal val="visible"/>
                                      </p:to>
                                    </p:set>
                                    <p:animEffect transition="in" filter="dissolve">
                                      <p:cBhvr>
                                        <p:cTn id="31" dur="500"/>
                                        <p:tgtEl>
                                          <p:spTgt spid="156677"/>
                                        </p:tgtEl>
                                      </p:cBhvr>
                                    </p:animEffect>
                                  </p:childTnLst>
                                </p:cTn>
                              </p:par>
                              <p:par>
                                <p:cTn id="32" presetID="9" presetClass="entr" presetSubtype="0" fill="hold" nodeType="withEffect">
                                  <p:stCondLst>
                                    <p:cond delay="0"/>
                                  </p:stCondLst>
                                  <p:childTnLst>
                                    <p:set>
                                      <p:cBhvr>
                                        <p:cTn id="33" dur="1" fill="hold">
                                          <p:stCondLst>
                                            <p:cond delay="0"/>
                                          </p:stCondLst>
                                        </p:cTn>
                                        <p:tgtEl>
                                          <p:spTgt spid="156677"/>
                                        </p:tgtEl>
                                        <p:attrNameLst>
                                          <p:attrName>style.visibility</p:attrName>
                                        </p:attrNameLst>
                                      </p:cBhvr>
                                      <p:to>
                                        <p:strVal val="visible"/>
                                      </p:to>
                                    </p:set>
                                    <p:animEffect transition="in" filter="dissolve">
                                      <p:cBhvr>
                                        <p:cTn id="34" dur="500"/>
                                        <p:tgtEl>
                                          <p:spTgt spid="156677"/>
                                        </p:tgtEl>
                                      </p:cBhvr>
                                    </p:animEffect>
                                  </p:childTnLst>
                                </p:cTn>
                              </p:par>
                              <p:par>
                                <p:cTn id="35" presetID="9" presetClass="entr" presetSubtype="0" fill="hold" nodeType="withEffect">
                                  <p:stCondLst>
                                    <p:cond delay="0"/>
                                  </p:stCondLst>
                                  <p:childTnLst>
                                    <p:set>
                                      <p:cBhvr>
                                        <p:cTn id="36" dur="1" fill="hold">
                                          <p:stCondLst>
                                            <p:cond delay="0"/>
                                          </p:stCondLst>
                                        </p:cTn>
                                        <p:tgtEl>
                                          <p:spTgt spid="156678"/>
                                        </p:tgtEl>
                                        <p:attrNameLst>
                                          <p:attrName>style.visibility</p:attrName>
                                        </p:attrNameLst>
                                      </p:cBhvr>
                                      <p:to>
                                        <p:strVal val="visible"/>
                                      </p:to>
                                    </p:set>
                                    <p:animEffect transition="in" filter="dissolve">
                                      <p:cBhvr>
                                        <p:cTn id="37" dur="500"/>
                                        <p:tgtEl>
                                          <p:spTgt spid="156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9" grpId="0"/>
      <p:bldP spid="156681" grpId="0"/>
      <p:bldP spid="156682" grpId="0"/>
      <p:bldP spid="156683" grpId="0"/>
      <p:bldP spid="156684" grpId="0"/>
      <p:bldP spid="156685" grpId="0"/>
      <p:bldP spid="156686" grpId="0"/>
      <p:bldP spid="15668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769" name="Group 2">
            <a:extLst>
              <a:ext uri="{FF2B5EF4-FFF2-40B4-BE49-F238E27FC236}">
                <a16:creationId xmlns:a16="http://schemas.microsoft.com/office/drawing/2014/main" id="{ABF5BBD4-D25E-4FAF-9D27-75959D404E52}"/>
              </a:ext>
            </a:extLst>
          </p:cNvPr>
          <p:cNvGrpSpPr>
            <a:grpSpLocks/>
          </p:cNvGrpSpPr>
          <p:nvPr/>
        </p:nvGrpSpPr>
        <p:grpSpPr bwMode="auto">
          <a:xfrm>
            <a:off x="0" y="0"/>
            <a:ext cx="9144000" cy="976313"/>
            <a:chOff x="0" y="0"/>
            <a:chExt cx="5760" cy="615"/>
          </a:xfrm>
        </p:grpSpPr>
        <p:sp>
          <p:nvSpPr>
            <p:cNvPr id="32783" name="Text Box 3">
              <a:extLst>
                <a:ext uri="{FF2B5EF4-FFF2-40B4-BE49-F238E27FC236}">
                  <a16:creationId xmlns:a16="http://schemas.microsoft.com/office/drawing/2014/main" id="{ABB8F31E-AB2C-4865-A304-BE2953114AC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32784" name="Text Box 4">
              <a:extLst>
                <a:ext uri="{FF2B5EF4-FFF2-40B4-BE49-F238E27FC236}">
                  <a16:creationId xmlns:a16="http://schemas.microsoft.com/office/drawing/2014/main" id="{C03DF10E-4C28-4DFA-A3AB-39C60363CFF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08901" name="Line 5">
            <a:extLst>
              <a:ext uri="{FF2B5EF4-FFF2-40B4-BE49-F238E27FC236}">
                <a16:creationId xmlns:a16="http://schemas.microsoft.com/office/drawing/2014/main" id="{4585491D-EC36-4782-9196-9923376AC1FC}"/>
              </a:ext>
            </a:extLst>
          </p:cNvPr>
          <p:cNvSpPr>
            <a:spLocks noChangeShapeType="1"/>
          </p:cNvSpPr>
          <p:nvPr/>
        </p:nvSpPr>
        <p:spPr bwMode="auto">
          <a:xfrm>
            <a:off x="4572000" y="1524000"/>
            <a:ext cx="0" cy="45720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902" name="Line 6">
            <a:extLst>
              <a:ext uri="{FF2B5EF4-FFF2-40B4-BE49-F238E27FC236}">
                <a16:creationId xmlns:a16="http://schemas.microsoft.com/office/drawing/2014/main" id="{FDE93866-0AA4-4110-B5C8-475BDC3EAAF8}"/>
              </a:ext>
            </a:extLst>
          </p:cNvPr>
          <p:cNvSpPr>
            <a:spLocks noChangeShapeType="1"/>
          </p:cNvSpPr>
          <p:nvPr/>
        </p:nvSpPr>
        <p:spPr bwMode="auto">
          <a:xfrm flipH="1">
            <a:off x="1524000" y="3886200"/>
            <a:ext cx="601980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208903" name="Text Box 7">
            <a:extLst>
              <a:ext uri="{FF2B5EF4-FFF2-40B4-BE49-F238E27FC236}">
                <a16:creationId xmlns:a16="http://schemas.microsoft.com/office/drawing/2014/main" id="{D35A6C03-95D2-4E25-9817-A20AAC708A50}"/>
              </a:ext>
            </a:extLst>
          </p:cNvPr>
          <p:cNvSpPr txBox="1">
            <a:spLocks noChangeArrowheads="1"/>
          </p:cNvSpPr>
          <p:nvPr/>
        </p:nvSpPr>
        <p:spPr bwMode="auto">
          <a:xfrm>
            <a:off x="3733800" y="10668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i="1">
                <a:latin typeface="Verdana" panose="020B0604030504040204" pitchFamily="34" charset="0"/>
              </a:rPr>
              <a:t>High Price</a:t>
            </a:r>
          </a:p>
        </p:txBody>
      </p:sp>
      <p:sp>
        <p:nvSpPr>
          <p:cNvPr id="208904" name="Text Box 8">
            <a:extLst>
              <a:ext uri="{FF2B5EF4-FFF2-40B4-BE49-F238E27FC236}">
                <a16:creationId xmlns:a16="http://schemas.microsoft.com/office/drawing/2014/main" id="{C269099D-9BA4-4EDB-98D7-698585728F07}"/>
              </a:ext>
            </a:extLst>
          </p:cNvPr>
          <p:cNvSpPr txBox="1">
            <a:spLocks noChangeArrowheads="1"/>
          </p:cNvSpPr>
          <p:nvPr/>
        </p:nvSpPr>
        <p:spPr bwMode="auto">
          <a:xfrm>
            <a:off x="6096000" y="3429000"/>
            <a:ext cx="2819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i="1">
                <a:latin typeface="Verdana" panose="020B0604030504040204" pitchFamily="34" charset="0"/>
              </a:rPr>
              <a:t>Client Entertaining</a:t>
            </a:r>
          </a:p>
        </p:txBody>
      </p:sp>
      <p:sp>
        <p:nvSpPr>
          <p:cNvPr id="208905" name="Text Box 9">
            <a:extLst>
              <a:ext uri="{FF2B5EF4-FFF2-40B4-BE49-F238E27FC236}">
                <a16:creationId xmlns:a16="http://schemas.microsoft.com/office/drawing/2014/main" id="{0CCCC8F4-7E9B-46EA-9CF7-E531080ABA24}"/>
              </a:ext>
            </a:extLst>
          </p:cNvPr>
          <p:cNvSpPr txBox="1">
            <a:spLocks noChangeArrowheads="1"/>
          </p:cNvSpPr>
          <p:nvPr/>
        </p:nvSpPr>
        <p:spPr bwMode="auto">
          <a:xfrm>
            <a:off x="2209800" y="2362200"/>
            <a:ext cx="20574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800000"/>
                </a:solidFill>
                <a:latin typeface="Times New Roman" panose="02020603050405020304" pitchFamily="18" charset="0"/>
              </a:rPr>
              <a:t>Lower level seats for Disney on Ice</a:t>
            </a:r>
          </a:p>
        </p:txBody>
      </p:sp>
      <p:sp>
        <p:nvSpPr>
          <p:cNvPr id="208906" name="Text Box 10">
            <a:extLst>
              <a:ext uri="{FF2B5EF4-FFF2-40B4-BE49-F238E27FC236}">
                <a16:creationId xmlns:a16="http://schemas.microsoft.com/office/drawing/2014/main" id="{86DB3C81-CA5D-480D-96FC-CD63B7A6849C}"/>
              </a:ext>
            </a:extLst>
          </p:cNvPr>
          <p:cNvSpPr txBox="1">
            <a:spLocks noChangeArrowheads="1"/>
          </p:cNvSpPr>
          <p:nvPr/>
        </p:nvSpPr>
        <p:spPr bwMode="auto">
          <a:xfrm>
            <a:off x="6172200" y="1524000"/>
            <a:ext cx="1582738" cy="1006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FF6600"/>
                </a:solidFill>
                <a:latin typeface="Times New Roman" panose="02020603050405020304" pitchFamily="18" charset="0"/>
              </a:rPr>
              <a:t>Luxury suite at an NFL game</a:t>
            </a:r>
          </a:p>
        </p:txBody>
      </p:sp>
      <p:sp>
        <p:nvSpPr>
          <p:cNvPr id="208907" name="Text Box 11">
            <a:extLst>
              <a:ext uri="{FF2B5EF4-FFF2-40B4-BE49-F238E27FC236}">
                <a16:creationId xmlns:a16="http://schemas.microsoft.com/office/drawing/2014/main" id="{54F3242A-0831-4940-8B6E-1C5A659C4172}"/>
              </a:ext>
            </a:extLst>
          </p:cNvPr>
          <p:cNvSpPr txBox="1">
            <a:spLocks noChangeArrowheads="1"/>
          </p:cNvSpPr>
          <p:nvPr/>
        </p:nvSpPr>
        <p:spPr bwMode="auto">
          <a:xfrm>
            <a:off x="1295400" y="4800600"/>
            <a:ext cx="31242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ja-JP" altLang="en-US" sz="2000" b="1">
                <a:solidFill>
                  <a:srgbClr val="008000"/>
                </a:solidFill>
                <a:latin typeface="Times New Roman" panose="02020603050405020304" pitchFamily="18" charset="0"/>
              </a:rPr>
              <a:t>“</a:t>
            </a:r>
            <a:r>
              <a:rPr lang="en-US" altLang="ja-JP" sz="2000" b="1">
                <a:solidFill>
                  <a:srgbClr val="008000"/>
                </a:solidFill>
                <a:latin typeface="Times New Roman" panose="02020603050405020304" pitchFamily="18" charset="0"/>
              </a:rPr>
              <a:t>Cheap Seats</a:t>
            </a:r>
            <a:r>
              <a:rPr lang="ja-JP" altLang="en-US" sz="2000" b="1">
                <a:solidFill>
                  <a:srgbClr val="008000"/>
                </a:solidFill>
                <a:latin typeface="Times New Roman" panose="02020603050405020304" pitchFamily="18" charset="0"/>
              </a:rPr>
              <a:t>”</a:t>
            </a:r>
            <a:r>
              <a:rPr lang="en-US" altLang="ja-JP" sz="2000" b="1">
                <a:solidFill>
                  <a:srgbClr val="008000"/>
                </a:solidFill>
                <a:latin typeface="Times New Roman" panose="02020603050405020304" pitchFamily="18" charset="0"/>
              </a:rPr>
              <a:t> at a minor league baseball game</a:t>
            </a:r>
            <a:endParaRPr lang="en-US" altLang="en-US" sz="2000" b="1">
              <a:solidFill>
                <a:srgbClr val="008000"/>
              </a:solidFill>
              <a:latin typeface="Times New Roman" panose="02020603050405020304" pitchFamily="18" charset="0"/>
            </a:endParaRPr>
          </a:p>
        </p:txBody>
      </p:sp>
      <p:sp>
        <p:nvSpPr>
          <p:cNvPr id="208908" name="Text Box 12">
            <a:extLst>
              <a:ext uri="{FF2B5EF4-FFF2-40B4-BE49-F238E27FC236}">
                <a16:creationId xmlns:a16="http://schemas.microsoft.com/office/drawing/2014/main" id="{EB7B3DB0-3AA6-445E-B77D-5FC8586C5598}"/>
              </a:ext>
            </a:extLst>
          </p:cNvPr>
          <p:cNvSpPr txBox="1">
            <a:spLocks noChangeArrowheads="1"/>
          </p:cNvSpPr>
          <p:nvPr/>
        </p:nvSpPr>
        <p:spPr bwMode="auto">
          <a:xfrm>
            <a:off x="838200" y="5562600"/>
            <a:ext cx="158273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6600CC"/>
                </a:solidFill>
                <a:latin typeface="Times New Roman" panose="02020603050405020304" pitchFamily="18" charset="0"/>
              </a:rPr>
              <a:t>Night at the movies</a:t>
            </a:r>
          </a:p>
        </p:txBody>
      </p:sp>
      <p:sp>
        <p:nvSpPr>
          <p:cNvPr id="208909" name="Text Box 13">
            <a:extLst>
              <a:ext uri="{FF2B5EF4-FFF2-40B4-BE49-F238E27FC236}">
                <a16:creationId xmlns:a16="http://schemas.microsoft.com/office/drawing/2014/main" id="{BE5760B7-3246-432C-B05F-4B1C3EA61D7E}"/>
              </a:ext>
            </a:extLst>
          </p:cNvPr>
          <p:cNvSpPr txBox="1">
            <a:spLocks noChangeArrowheads="1"/>
          </p:cNvSpPr>
          <p:nvPr/>
        </p:nvSpPr>
        <p:spPr bwMode="auto">
          <a:xfrm>
            <a:off x="228600" y="3886200"/>
            <a:ext cx="1828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i="1">
                <a:latin typeface="Verdana" panose="020B0604030504040204" pitchFamily="34" charset="0"/>
              </a:rPr>
              <a:t>Family Fun</a:t>
            </a:r>
          </a:p>
        </p:txBody>
      </p:sp>
      <p:sp>
        <p:nvSpPr>
          <p:cNvPr id="208910" name="Text Box 14">
            <a:extLst>
              <a:ext uri="{FF2B5EF4-FFF2-40B4-BE49-F238E27FC236}">
                <a16:creationId xmlns:a16="http://schemas.microsoft.com/office/drawing/2014/main" id="{79489F46-49A0-4D1F-8F4C-39494D7A4257}"/>
              </a:ext>
            </a:extLst>
          </p:cNvPr>
          <p:cNvSpPr txBox="1">
            <a:spLocks noChangeArrowheads="1"/>
          </p:cNvSpPr>
          <p:nvPr/>
        </p:nvSpPr>
        <p:spPr bwMode="auto">
          <a:xfrm>
            <a:off x="3733800" y="6096000"/>
            <a:ext cx="1828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i="1">
                <a:latin typeface="Verdana" panose="020B0604030504040204" pitchFamily="34" charset="0"/>
              </a:rPr>
              <a:t>Low Price</a:t>
            </a:r>
          </a:p>
        </p:txBody>
      </p:sp>
      <p:sp>
        <p:nvSpPr>
          <p:cNvPr id="208911" name="Text Box 15">
            <a:extLst>
              <a:ext uri="{FF2B5EF4-FFF2-40B4-BE49-F238E27FC236}">
                <a16:creationId xmlns:a16="http://schemas.microsoft.com/office/drawing/2014/main" id="{EFCEB5B5-8711-461B-AF5A-CA33555D1B79}"/>
              </a:ext>
            </a:extLst>
          </p:cNvPr>
          <p:cNvSpPr txBox="1">
            <a:spLocks noChangeArrowheads="1"/>
          </p:cNvSpPr>
          <p:nvPr/>
        </p:nvSpPr>
        <p:spPr bwMode="auto">
          <a:xfrm>
            <a:off x="4724400" y="3962400"/>
            <a:ext cx="18288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2000" b="1">
                <a:solidFill>
                  <a:srgbClr val="000099"/>
                </a:solidFill>
                <a:latin typeface="Times New Roman" panose="02020603050405020304" pitchFamily="18" charset="0"/>
              </a:rPr>
              <a:t>Club seats at an NBA game</a:t>
            </a:r>
          </a:p>
        </p:txBody>
      </p:sp>
      <p:sp>
        <p:nvSpPr>
          <p:cNvPr id="32781" name="Text Box 16">
            <a:extLst>
              <a:ext uri="{FF2B5EF4-FFF2-40B4-BE49-F238E27FC236}">
                <a16:creationId xmlns:a16="http://schemas.microsoft.com/office/drawing/2014/main" id="{0B4A7E3A-8D7E-44A1-93BF-46673864B5E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2782" name="Rectangle 17">
            <a:extLst>
              <a:ext uri="{FF2B5EF4-FFF2-40B4-BE49-F238E27FC236}">
                <a16:creationId xmlns:a16="http://schemas.microsoft.com/office/drawing/2014/main" id="{40C9C1AE-5EF9-4053-88F3-135DA1FDDED9}"/>
              </a:ext>
            </a:extLst>
          </p:cNvPr>
          <p:cNvSpPr>
            <a:spLocks noChangeArrowheads="1"/>
          </p:cNvSpPr>
          <p:nvPr/>
        </p:nvSpPr>
        <p:spPr bwMode="auto">
          <a:xfrm>
            <a:off x="228600" y="1066800"/>
            <a:ext cx="2449513" cy="137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latin typeface="Verdana" panose="020B0604030504040204" pitchFamily="34" charset="0"/>
              </a:rPr>
              <a:t>Ticket Sales </a:t>
            </a:r>
          </a:p>
          <a:p>
            <a:pPr eaLnBrk="1" hangingPunct="1"/>
            <a:r>
              <a:rPr lang="en-US" altLang="en-US" sz="2800">
                <a:latin typeface="Verdana" panose="020B0604030504040204" pitchFamily="34" charset="0"/>
              </a:rPr>
              <a:t>Positioning</a:t>
            </a:r>
          </a:p>
          <a:p>
            <a:pPr eaLnBrk="1" hangingPunct="1"/>
            <a:r>
              <a:rPr lang="en-US" altLang="en-US" sz="2800">
                <a:latin typeface="Verdana" panose="020B0604030504040204" pitchFamily="34" charset="0"/>
              </a:rPr>
              <a:t>Map</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08910"/>
                                        </p:tgtEl>
                                        <p:attrNameLst>
                                          <p:attrName>style.visibility</p:attrName>
                                        </p:attrNameLst>
                                      </p:cBhvr>
                                      <p:to>
                                        <p:strVal val="visible"/>
                                      </p:to>
                                    </p:set>
                                    <p:animEffect transition="in" filter="dissolve">
                                      <p:cBhvr>
                                        <p:cTn id="7" dur="500"/>
                                        <p:tgtEl>
                                          <p:spTgt spid="20891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208907"/>
                                        </p:tgtEl>
                                        <p:attrNameLst>
                                          <p:attrName>style.visibility</p:attrName>
                                        </p:attrNameLst>
                                      </p:cBhvr>
                                      <p:to>
                                        <p:strVal val="visible"/>
                                      </p:to>
                                    </p:set>
                                    <p:animEffect transition="in" filter="dissolve">
                                      <p:cBhvr>
                                        <p:cTn id="10" dur="500"/>
                                        <p:tgtEl>
                                          <p:spTgt spid="208907"/>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08909"/>
                                        </p:tgtEl>
                                        <p:attrNameLst>
                                          <p:attrName>style.visibility</p:attrName>
                                        </p:attrNameLst>
                                      </p:cBhvr>
                                      <p:to>
                                        <p:strVal val="visible"/>
                                      </p:to>
                                    </p:set>
                                    <p:animEffect transition="in" filter="dissolve">
                                      <p:cBhvr>
                                        <p:cTn id="13" dur="500"/>
                                        <p:tgtEl>
                                          <p:spTgt spid="208909"/>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08908"/>
                                        </p:tgtEl>
                                        <p:attrNameLst>
                                          <p:attrName>style.visibility</p:attrName>
                                        </p:attrNameLst>
                                      </p:cBhvr>
                                      <p:to>
                                        <p:strVal val="visible"/>
                                      </p:to>
                                    </p:set>
                                    <p:animEffect transition="in" filter="dissolve">
                                      <p:cBhvr>
                                        <p:cTn id="16" dur="500"/>
                                        <p:tgtEl>
                                          <p:spTgt spid="208908"/>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208911"/>
                                        </p:tgtEl>
                                        <p:attrNameLst>
                                          <p:attrName>style.visibility</p:attrName>
                                        </p:attrNameLst>
                                      </p:cBhvr>
                                      <p:to>
                                        <p:strVal val="visible"/>
                                      </p:to>
                                    </p:set>
                                    <p:animEffect transition="in" filter="dissolve">
                                      <p:cBhvr>
                                        <p:cTn id="19" dur="500"/>
                                        <p:tgtEl>
                                          <p:spTgt spid="208911"/>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208904"/>
                                        </p:tgtEl>
                                        <p:attrNameLst>
                                          <p:attrName>style.visibility</p:attrName>
                                        </p:attrNameLst>
                                      </p:cBhvr>
                                      <p:to>
                                        <p:strVal val="visible"/>
                                      </p:to>
                                    </p:set>
                                    <p:animEffect transition="in" filter="dissolve">
                                      <p:cBhvr>
                                        <p:cTn id="22" dur="500"/>
                                        <p:tgtEl>
                                          <p:spTgt spid="208904"/>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208906"/>
                                        </p:tgtEl>
                                        <p:attrNameLst>
                                          <p:attrName>style.visibility</p:attrName>
                                        </p:attrNameLst>
                                      </p:cBhvr>
                                      <p:to>
                                        <p:strVal val="visible"/>
                                      </p:to>
                                    </p:set>
                                    <p:animEffect transition="in" filter="dissolve">
                                      <p:cBhvr>
                                        <p:cTn id="25" dur="500"/>
                                        <p:tgtEl>
                                          <p:spTgt spid="20890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08905"/>
                                        </p:tgtEl>
                                        <p:attrNameLst>
                                          <p:attrName>style.visibility</p:attrName>
                                        </p:attrNameLst>
                                      </p:cBhvr>
                                      <p:to>
                                        <p:strVal val="visible"/>
                                      </p:to>
                                    </p:set>
                                    <p:animEffect transition="in" filter="dissolve">
                                      <p:cBhvr>
                                        <p:cTn id="28" dur="500"/>
                                        <p:tgtEl>
                                          <p:spTgt spid="20890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08903"/>
                                        </p:tgtEl>
                                        <p:attrNameLst>
                                          <p:attrName>style.visibility</p:attrName>
                                        </p:attrNameLst>
                                      </p:cBhvr>
                                      <p:to>
                                        <p:strVal val="visible"/>
                                      </p:to>
                                    </p:set>
                                    <p:animEffect transition="in" filter="dissolve">
                                      <p:cBhvr>
                                        <p:cTn id="31" dur="500"/>
                                        <p:tgtEl>
                                          <p:spTgt spid="208903"/>
                                        </p:tgtEl>
                                      </p:cBhvr>
                                    </p:animEffect>
                                  </p:childTnLst>
                                </p:cTn>
                              </p:par>
                              <p:par>
                                <p:cTn id="32" presetID="9" presetClass="entr" presetSubtype="0" fill="hold" nodeType="withEffect">
                                  <p:stCondLst>
                                    <p:cond delay="0"/>
                                  </p:stCondLst>
                                  <p:childTnLst>
                                    <p:set>
                                      <p:cBhvr>
                                        <p:cTn id="33" dur="1" fill="hold">
                                          <p:stCondLst>
                                            <p:cond delay="0"/>
                                          </p:stCondLst>
                                        </p:cTn>
                                        <p:tgtEl>
                                          <p:spTgt spid="208901"/>
                                        </p:tgtEl>
                                        <p:attrNameLst>
                                          <p:attrName>style.visibility</p:attrName>
                                        </p:attrNameLst>
                                      </p:cBhvr>
                                      <p:to>
                                        <p:strVal val="visible"/>
                                      </p:to>
                                    </p:set>
                                    <p:animEffect transition="in" filter="dissolve">
                                      <p:cBhvr>
                                        <p:cTn id="34" dur="500"/>
                                        <p:tgtEl>
                                          <p:spTgt spid="208901"/>
                                        </p:tgtEl>
                                      </p:cBhvr>
                                    </p:animEffect>
                                  </p:childTnLst>
                                </p:cTn>
                              </p:par>
                              <p:par>
                                <p:cTn id="35" presetID="9" presetClass="entr" presetSubtype="0" fill="hold" nodeType="withEffect">
                                  <p:stCondLst>
                                    <p:cond delay="0"/>
                                  </p:stCondLst>
                                  <p:childTnLst>
                                    <p:set>
                                      <p:cBhvr>
                                        <p:cTn id="36" dur="1" fill="hold">
                                          <p:stCondLst>
                                            <p:cond delay="0"/>
                                          </p:stCondLst>
                                        </p:cTn>
                                        <p:tgtEl>
                                          <p:spTgt spid="208902"/>
                                        </p:tgtEl>
                                        <p:attrNameLst>
                                          <p:attrName>style.visibility</p:attrName>
                                        </p:attrNameLst>
                                      </p:cBhvr>
                                      <p:to>
                                        <p:strVal val="visible"/>
                                      </p:to>
                                    </p:set>
                                    <p:animEffect transition="in" filter="dissolve">
                                      <p:cBhvr>
                                        <p:cTn id="37" dur="500"/>
                                        <p:tgtEl>
                                          <p:spTgt spid="208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903" grpId="0"/>
      <p:bldP spid="208904" grpId="0"/>
      <p:bldP spid="208905" grpId="0"/>
      <p:bldP spid="208906" grpId="0"/>
      <p:bldP spid="208907" grpId="0"/>
      <p:bldP spid="208908" grpId="0"/>
      <p:bldP spid="208909" grpId="0"/>
      <p:bldP spid="208910" grpId="0"/>
      <p:bldP spid="2089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5" name="Group 2">
            <a:extLst>
              <a:ext uri="{FF2B5EF4-FFF2-40B4-BE49-F238E27FC236}">
                <a16:creationId xmlns:a16="http://schemas.microsoft.com/office/drawing/2014/main" id="{93930244-9C49-4786-9419-28AEE1D8E870}"/>
              </a:ext>
            </a:extLst>
          </p:cNvPr>
          <p:cNvGrpSpPr>
            <a:grpSpLocks/>
          </p:cNvGrpSpPr>
          <p:nvPr/>
        </p:nvGrpSpPr>
        <p:grpSpPr bwMode="auto">
          <a:xfrm>
            <a:off x="0" y="0"/>
            <a:ext cx="9144000" cy="976313"/>
            <a:chOff x="0" y="0"/>
            <a:chExt cx="5760" cy="615"/>
          </a:xfrm>
        </p:grpSpPr>
        <p:sp>
          <p:nvSpPr>
            <p:cNvPr id="26630" name="Text Box 3">
              <a:extLst>
                <a:ext uri="{FF2B5EF4-FFF2-40B4-BE49-F238E27FC236}">
                  <a16:creationId xmlns:a16="http://schemas.microsoft.com/office/drawing/2014/main" id="{BC676F75-DB5C-49F1-8777-22C47B055F7B}"/>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6631" name="Text Box 4">
              <a:extLst>
                <a:ext uri="{FF2B5EF4-FFF2-40B4-BE49-F238E27FC236}">
                  <a16:creationId xmlns:a16="http://schemas.microsoft.com/office/drawing/2014/main" id="{D1EFDBD5-613F-4CD5-80CF-5772A444BD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6626" name="Rectangle 5">
            <a:extLst>
              <a:ext uri="{FF2B5EF4-FFF2-40B4-BE49-F238E27FC236}">
                <a16:creationId xmlns:a16="http://schemas.microsoft.com/office/drawing/2014/main" id="{0187B49C-C4EC-4BDE-9526-C477F38FE9A0}"/>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26627" name="Text Box 6">
            <a:extLst>
              <a:ext uri="{FF2B5EF4-FFF2-40B4-BE49-F238E27FC236}">
                <a16:creationId xmlns:a16="http://schemas.microsoft.com/office/drawing/2014/main" id="{05721770-1198-44BB-8FAA-84465F65104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0583" name="Rectangle 7">
            <a:extLst>
              <a:ext uri="{FF2B5EF4-FFF2-40B4-BE49-F238E27FC236}">
                <a16:creationId xmlns:a16="http://schemas.microsoft.com/office/drawing/2014/main" id="{F4330D1E-69E6-445A-963A-DA5E70259EFD}"/>
              </a:ext>
            </a:extLst>
          </p:cNvPr>
          <p:cNvSpPr>
            <a:spLocks noChangeArrowheads="1"/>
          </p:cNvSpPr>
          <p:nvPr/>
        </p:nvSpPr>
        <p:spPr bwMode="auto">
          <a:xfrm>
            <a:off x="457200" y="2362200"/>
            <a:ext cx="44958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solidFill>
                  <a:srgbClr val="292929"/>
                </a:solidFill>
                <a:latin typeface="Verdana" panose="020B0604030504040204" pitchFamily="34" charset="0"/>
              </a:rPr>
              <a:t>Reebok has engaged in a unique marketing initiative by positioning itself as a leader in </a:t>
            </a:r>
            <a:r>
              <a:rPr lang="ja-JP" altLang="en-US" dirty="0">
                <a:solidFill>
                  <a:srgbClr val="292929"/>
                </a:solidFill>
                <a:latin typeface="Verdana" panose="020B0604030504040204" pitchFamily="34" charset="0"/>
              </a:rPr>
              <a:t>“</a:t>
            </a:r>
            <a:r>
              <a:rPr lang="en-US" altLang="ja-JP" dirty="0">
                <a:solidFill>
                  <a:srgbClr val="292929"/>
                </a:solidFill>
                <a:latin typeface="Verdana" panose="020B0604030504040204" pitchFamily="34" charset="0"/>
              </a:rPr>
              <a:t>The Sport of Fitness</a:t>
            </a:r>
            <a:r>
              <a:rPr lang="ja-JP" altLang="en-US" dirty="0">
                <a:solidFill>
                  <a:srgbClr val="292929"/>
                </a:solidFill>
                <a:latin typeface="Verdana" panose="020B0604030504040204" pitchFamily="34" charset="0"/>
              </a:rPr>
              <a:t>”</a:t>
            </a:r>
            <a:r>
              <a:rPr lang="en-US" altLang="ja-JP" dirty="0">
                <a:solidFill>
                  <a:srgbClr val="292929"/>
                </a:solidFill>
                <a:latin typeface="Verdana" panose="020B0604030504040204" pitchFamily="34" charset="0"/>
              </a:rPr>
              <a:t>, a phrase it has incorporated into its cross-promotional efforts with the CrossFit brand.</a:t>
            </a:r>
            <a:endParaRPr lang="en-US" altLang="en-US" dirty="0">
              <a:solidFill>
                <a:srgbClr val="292929"/>
              </a:solidFill>
              <a:latin typeface="Verdana" panose="020B0604030504040204" pitchFamily="34" charset="0"/>
            </a:endParaRPr>
          </a:p>
        </p:txBody>
      </p:sp>
      <p:pic>
        <p:nvPicPr>
          <p:cNvPr id="12297" name="Picture 9" descr="reebokcrossfit">
            <a:extLst>
              <a:ext uri="{FF2B5EF4-FFF2-40B4-BE49-F238E27FC236}">
                <a16:creationId xmlns:a16="http://schemas.microsoft.com/office/drawing/2014/main" id="{9B74704A-E347-412C-9A10-BC84EB854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1981200"/>
            <a:ext cx="3001963"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0583"/>
                                        </p:tgtEl>
                                        <p:attrNameLst>
                                          <p:attrName>style.visibility</p:attrName>
                                        </p:attrNameLst>
                                      </p:cBhvr>
                                      <p:to>
                                        <p:strVal val="visible"/>
                                      </p:to>
                                    </p:set>
                                    <p:animEffect transition="in" filter="diamond(in)">
                                      <p:cBhvr>
                                        <p:cTn id="7" dur="1000"/>
                                        <p:tgtEl>
                                          <p:spTgt spid="280583"/>
                                        </p:tgtEl>
                                      </p:cBhvr>
                                    </p:animEffect>
                                  </p:childTnLst>
                                </p:cTn>
                              </p:par>
                              <p:par>
                                <p:cTn id="8" presetID="9" presetClass="entr" presetSubtype="0" fill="hold" nodeType="withEffect">
                                  <p:stCondLst>
                                    <p:cond delay="0"/>
                                  </p:stCondLst>
                                  <p:childTnLst>
                                    <p:set>
                                      <p:cBhvr>
                                        <p:cTn id="9" dur="1" fill="hold">
                                          <p:stCondLst>
                                            <p:cond delay="0"/>
                                          </p:stCondLst>
                                        </p:cTn>
                                        <p:tgtEl>
                                          <p:spTgt spid="12297"/>
                                        </p:tgtEl>
                                        <p:attrNameLst>
                                          <p:attrName>style.visibility</p:attrName>
                                        </p:attrNameLst>
                                      </p:cBhvr>
                                      <p:to>
                                        <p:strVal val="visible"/>
                                      </p:to>
                                    </p:set>
                                    <p:animEffect transition="in" filter="dissolve">
                                      <p:cBhvr>
                                        <p:cTn id="10" dur="1000"/>
                                        <p:tgtEl>
                                          <p:spTgt spid="122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C329D50E-5E7E-496C-BE17-E918496FEA4B}"/>
              </a:ext>
            </a:extLst>
          </p:cNvPr>
          <p:cNvGrpSpPr>
            <a:grpSpLocks/>
          </p:cNvGrpSpPr>
          <p:nvPr/>
        </p:nvGrpSpPr>
        <p:grpSpPr bwMode="auto">
          <a:xfrm>
            <a:off x="0" y="0"/>
            <a:ext cx="9144000" cy="976313"/>
            <a:chOff x="0" y="0"/>
            <a:chExt cx="5760" cy="615"/>
          </a:xfrm>
        </p:grpSpPr>
        <p:sp>
          <p:nvSpPr>
            <p:cNvPr id="28680" name="Text Box 3">
              <a:extLst>
                <a:ext uri="{FF2B5EF4-FFF2-40B4-BE49-F238E27FC236}">
                  <a16:creationId xmlns:a16="http://schemas.microsoft.com/office/drawing/2014/main" id="{439E6179-6842-4788-943B-0F68D736DFB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8681" name="Text Box 4">
              <a:extLst>
                <a:ext uri="{FF2B5EF4-FFF2-40B4-BE49-F238E27FC236}">
                  <a16:creationId xmlns:a16="http://schemas.microsoft.com/office/drawing/2014/main" id="{9B24AFAE-83D6-490A-97FF-4FCE1A9FC91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674" name="Rectangle 5">
            <a:extLst>
              <a:ext uri="{FF2B5EF4-FFF2-40B4-BE49-F238E27FC236}">
                <a16:creationId xmlns:a16="http://schemas.microsoft.com/office/drawing/2014/main" id="{52273A6D-E274-479D-9363-EE15694376D9}"/>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28675" name="Text Box 6">
            <a:extLst>
              <a:ext uri="{FF2B5EF4-FFF2-40B4-BE49-F238E27FC236}">
                <a16:creationId xmlns:a16="http://schemas.microsoft.com/office/drawing/2014/main" id="{DB322074-FDF9-4241-BFAA-4F83F4B9B88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0583" name="Rectangle 7">
            <a:extLst>
              <a:ext uri="{FF2B5EF4-FFF2-40B4-BE49-F238E27FC236}">
                <a16:creationId xmlns:a16="http://schemas.microsoft.com/office/drawing/2014/main" id="{BCCC0D05-88F2-42ED-B14A-941415CECE52}"/>
              </a:ext>
            </a:extLst>
          </p:cNvPr>
          <p:cNvSpPr>
            <a:spLocks noChangeArrowheads="1"/>
          </p:cNvSpPr>
          <p:nvPr/>
        </p:nvSpPr>
        <p:spPr bwMode="auto">
          <a:xfrm>
            <a:off x="304800" y="2909887"/>
            <a:ext cx="4800600"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latin typeface="Verdana" panose="020B0604030504040204" pitchFamily="34" charset="0"/>
              </a:rPr>
              <a:t>CrossFit training participation has increased 700 percent in just the last four years, creating an even bigger opportunity for Reebok to enjoy continued growth.</a:t>
            </a:r>
            <a:r>
              <a:rPr lang="en-US" altLang="en-US" sz="1800" dirty="0"/>
              <a:t> </a:t>
            </a:r>
          </a:p>
        </p:txBody>
      </p:sp>
      <p:pic>
        <p:nvPicPr>
          <p:cNvPr id="28678" name="Picture 1034" descr="bok">
            <a:extLst>
              <a:ext uri="{FF2B5EF4-FFF2-40B4-BE49-F238E27FC236}">
                <a16:creationId xmlns:a16="http://schemas.microsoft.com/office/drawing/2014/main" id="{4AC6E9BB-D9A1-4EA4-ABE6-B42BB3BA0F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600" y="2819400"/>
            <a:ext cx="3276600"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9" name="Picture 1035" descr="bok2">
            <a:extLst>
              <a:ext uri="{FF2B5EF4-FFF2-40B4-BE49-F238E27FC236}">
                <a16:creationId xmlns:a16="http://schemas.microsoft.com/office/drawing/2014/main" id="{A626A542-6B33-4903-A738-5D09D4A2B7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14815" b="18518"/>
          <a:stretch>
            <a:fillRect/>
          </a:stretch>
        </p:blipFill>
        <p:spPr bwMode="auto">
          <a:xfrm>
            <a:off x="2209800" y="1600200"/>
            <a:ext cx="4429125"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0583"/>
                                        </p:tgtEl>
                                        <p:attrNameLst>
                                          <p:attrName>style.visibility</p:attrName>
                                        </p:attrNameLst>
                                      </p:cBhvr>
                                      <p:to>
                                        <p:strVal val="visible"/>
                                      </p:to>
                                    </p:set>
                                    <p:animEffect transition="in" filter="diamond(in)">
                                      <p:cBhvr>
                                        <p:cTn id="7" dur="1000"/>
                                        <p:tgtEl>
                                          <p:spTgt spid="28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673" name="Group 2">
            <a:extLst>
              <a:ext uri="{FF2B5EF4-FFF2-40B4-BE49-F238E27FC236}">
                <a16:creationId xmlns:a16="http://schemas.microsoft.com/office/drawing/2014/main" id="{C329D50E-5E7E-496C-BE17-E918496FEA4B}"/>
              </a:ext>
            </a:extLst>
          </p:cNvPr>
          <p:cNvGrpSpPr>
            <a:grpSpLocks/>
          </p:cNvGrpSpPr>
          <p:nvPr/>
        </p:nvGrpSpPr>
        <p:grpSpPr bwMode="auto">
          <a:xfrm>
            <a:off x="0" y="0"/>
            <a:ext cx="9144000" cy="976313"/>
            <a:chOff x="0" y="0"/>
            <a:chExt cx="5760" cy="615"/>
          </a:xfrm>
        </p:grpSpPr>
        <p:sp>
          <p:nvSpPr>
            <p:cNvPr id="28680" name="Text Box 3">
              <a:extLst>
                <a:ext uri="{FF2B5EF4-FFF2-40B4-BE49-F238E27FC236}">
                  <a16:creationId xmlns:a16="http://schemas.microsoft.com/office/drawing/2014/main" id="{439E6179-6842-4788-943B-0F68D736DFB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8681" name="Text Box 4">
              <a:extLst>
                <a:ext uri="{FF2B5EF4-FFF2-40B4-BE49-F238E27FC236}">
                  <a16:creationId xmlns:a16="http://schemas.microsoft.com/office/drawing/2014/main" id="{9B24AFAE-83D6-490A-97FF-4FCE1A9FC91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8674" name="Rectangle 5">
            <a:extLst>
              <a:ext uri="{FF2B5EF4-FFF2-40B4-BE49-F238E27FC236}">
                <a16:creationId xmlns:a16="http://schemas.microsoft.com/office/drawing/2014/main" id="{52273A6D-E274-479D-9363-EE15694376D9}"/>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28675" name="Text Box 6">
            <a:extLst>
              <a:ext uri="{FF2B5EF4-FFF2-40B4-BE49-F238E27FC236}">
                <a16:creationId xmlns:a16="http://schemas.microsoft.com/office/drawing/2014/main" id="{DB322074-FDF9-4241-BFAA-4F83F4B9B88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0583" name="Rectangle 7">
            <a:extLst>
              <a:ext uri="{FF2B5EF4-FFF2-40B4-BE49-F238E27FC236}">
                <a16:creationId xmlns:a16="http://schemas.microsoft.com/office/drawing/2014/main" id="{BCCC0D05-88F2-42ED-B14A-941415CECE52}"/>
              </a:ext>
            </a:extLst>
          </p:cNvPr>
          <p:cNvSpPr>
            <a:spLocks noChangeArrowheads="1"/>
          </p:cNvSpPr>
          <p:nvPr/>
        </p:nvSpPr>
        <p:spPr bwMode="auto">
          <a:xfrm>
            <a:off x="457200" y="1824651"/>
            <a:ext cx="82296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dirty="0">
                <a:solidFill>
                  <a:srgbClr val="3333FF"/>
                </a:solidFill>
                <a:latin typeface="Verdana" panose="020B0604030504040204" pitchFamily="34" charset="0"/>
              </a:rPr>
              <a:t>In 2020, adidas launched a new hiking boot (Terrex) with a strategic positioning plan designed to eliminate the stigma of the sport’s ‘stale’ image </a:t>
            </a:r>
          </a:p>
        </p:txBody>
      </p:sp>
      <p:pic>
        <p:nvPicPr>
          <p:cNvPr id="3074" name="Picture 2" descr="Image result for adidas terrex ad">
            <a:extLst>
              <a:ext uri="{FF2B5EF4-FFF2-40B4-BE49-F238E27FC236}">
                <a16:creationId xmlns:a16="http://schemas.microsoft.com/office/drawing/2014/main" id="{0CF7A3A0-9454-4F77-8A41-955456B094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2675" y="3246040"/>
            <a:ext cx="4743450" cy="3162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277996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80583"/>
                                        </p:tgtEl>
                                        <p:attrNameLst>
                                          <p:attrName>style.visibility</p:attrName>
                                        </p:attrNameLst>
                                      </p:cBhvr>
                                      <p:to>
                                        <p:strVal val="visible"/>
                                      </p:to>
                                    </p:set>
                                    <p:animEffect transition="in" filter="diamond(in)">
                                      <p:cBhvr>
                                        <p:cTn id="7" dur="1000"/>
                                        <p:tgtEl>
                                          <p:spTgt spid="280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721" name="Group 2">
            <a:extLst>
              <a:ext uri="{FF2B5EF4-FFF2-40B4-BE49-F238E27FC236}">
                <a16:creationId xmlns:a16="http://schemas.microsoft.com/office/drawing/2014/main" id="{BAB4685E-CE29-46C8-9AA0-C91639F6E6B9}"/>
              </a:ext>
            </a:extLst>
          </p:cNvPr>
          <p:cNvGrpSpPr>
            <a:grpSpLocks/>
          </p:cNvGrpSpPr>
          <p:nvPr/>
        </p:nvGrpSpPr>
        <p:grpSpPr bwMode="auto">
          <a:xfrm>
            <a:off x="0" y="0"/>
            <a:ext cx="9144000" cy="976313"/>
            <a:chOff x="0" y="0"/>
            <a:chExt cx="5760" cy="615"/>
          </a:xfrm>
        </p:grpSpPr>
        <p:sp>
          <p:nvSpPr>
            <p:cNvPr id="30726" name="Text Box 3">
              <a:extLst>
                <a:ext uri="{FF2B5EF4-FFF2-40B4-BE49-F238E27FC236}">
                  <a16:creationId xmlns:a16="http://schemas.microsoft.com/office/drawing/2014/main" id="{C222A125-62B0-4F59-920B-E6F3F48A507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30727" name="Text Box 4">
              <a:extLst>
                <a:ext uri="{FF2B5EF4-FFF2-40B4-BE49-F238E27FC236}">
                  <a16:creationId xmlns:a16="http://schemas.microsoft.com/office/drawing/2014/main" id="{19807CC7-E792-4789-8BBF-E79A1E93A70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0722" name="Text Box 27">
            <a:extLst>
              <a:ext uri="{FF2B5EF4-FFF2-40B4-BE49-F238E27FC236}">
                <a16:creationId xmlns:a16="http://schemas.microsoft.com/office/drawing/2014/main" id="{D247E14A-5F19-4CC9-8267-ADBB7BE13FA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86408" name="Rectangle 40">
            <a:extLst>
              <a:ext uri="{FF2B5EF4-FFF2-40B4-BE49-F238E27FC236}">
                <a16:creationId xmlns:a16="http://schemas.microsoft.com/office/drawing/2014/main" id="{5360FCBE-C558-49E3-9E3B-A6F6B37E69EB}"/>
              </a:ext>
            </a:extLst>
          </p:cNvPr>
          <p:cNvSpPr>
            <a:spLocks noChangeArrowheads="1"/>
          </p:cNvSpPr>
          <p:nvPr/>
        </p:nvSpPr>
        <p:spPr bwMode="auto">
          <a:xfrm>
            <a:off x="457200" y="2819400"/>
            <a:ext cx="8382000" cy="204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solidFill>
                  <a:srgbClr val="000099"/>
                </a:solidFill>
                <a:latin typeface="Verdana" panose="020B0604030504040204" pitchFamily="34" charset="0"/>
              </a:rPr>
              <a:t>How might a sports and entertainment marketing company utilize a positioning map to help determine a ticket sales strategy?</a:t>
            </a:r>
          </a:p>
        </p:txBody>
      </p:sp>
      <p:sp>
        <p:nvSpPr>
          <p:cNvPr id="30724" name="Rectangle 42">
            <a:extLst>
              <a:ext uri="{FF2B5EF4-FFF2-40B4-BE49-F238E27FC236}">
                <a16:creationId xmlns:a16="http://schemas.microsoft.com/office/drawing/2014/main" id="{9C874A36-8486-4F4E-B781-5E2604F9582A}"/>
              </a:ext>
            </a:extLst>
          </p:cNvPr>
          <p:cNvSpPr>
            <a:spLocks noChangeArrowheads="1"/>
          </p:cNvSpPr>
          <p:nvPr/>
        </p:nvSpPr>
        <p:spPr bwMode="auto">
          <a:xfrm>
            <a:off x="838200" y="914400"/>
            <a:ext cx="813593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800"/>
              <a:t>                       </a:t>
            </a:r>
            <a:r>
              <a:rPr lang="en-US" altLang="en-US" sz="3200">
                <a:latin typeface="Verdana" panose="020B0604030504040204" pitchFamily="34" charset="0"/>
              </a:rPr>
              <a:t>Positioning Discussion</a:t>
            </a:r>
          </a:p>
        </p:txBody>
      </p:sp>
      <p:pic>
        <p:nvPicPr>
          <p:cNvPr id="30725" name="Picture 43" descr="TN00537_[1]">
            <a:extLst>
              <a:ext uri="{FF2B5EF4-FFF2-40B4-BE49-F238E27FC236}">
                <a16:creationId xmlns:a16="http://schemas.microsoft.com/office/drawing/2014/main" id="{16053177-A070-4A0C-914E-5DD73F8545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779463"/>
            <a:ext cx="1450975" cy="165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86408"/>
                                        </p:tgtEl>
                                        <p:attrNameLst>
                                          <p:attrName>style.visibility</p:attrName>
                                        </p:attrNameLst>
                                      </p:cBhvr>
                                      <p:to>
                                        <p:strVal val="visible"/>
                                      </p:to>
                                    </p:set>
                                    <p:animEffect transition="in" filter="checkerboard(across)">
                                      <p:cBhvr>
                                        <p:cTn id="7" dur="500"/>
                                        <p:tgtEl>
                                          <p:spTgt spid="1864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40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51FCC432-9160-4030-98C9-8337454F170D}"/>
              </a:ext>
            </a:extLst>
          </p:cNvPr>
          <p:cNvGrpSpPr>
            <a:grpSpLocks/>
          </p:cNvGrpSpPr>
          <p:nvPr/>
        </p:nvGrpSpPr>
        <p:grpSpPr bwMode="auto">
          <a:xfrm>
            <a:off x="0" y="0"/>
            <a:ext cx="9144000" cy="976313"/>
            <a:chOff x="0" y="0"/>
            <a:chExt cx="5760" cy="615"/>
          </a:xfrm>
        </p:grpSpPr>
        <p:sp>
          <p:nvSpPr>
            <p:cNvPr id="36871" name="Text Box 3">
              <a:extLst>
                <a:ext uri="{FF2B5EF4-FFF2-40B4-BE49-F238E27FC236}">
                  <a16:creationId xmlns:a16="http://schemas.microsoft.com/office/drawing/2014/main" id="{9B45B5EE-97AB-4B4E-BAB0-1FA5B09CAC1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36872" name="Text Box 4">
              <a:extLst>
                <a:ext uri="{FF2B5EF4-FFF2-40B4-BE49-F238E27FC236}">
                  <a16:creationId xmlns:a16="http://schemas.microsoft.com/office/drawing/2014/main" id="{CBF03748-D152-4E8B-937A-8C4A649E92B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6866" name="Rectangle 5">
            <a:extLst>
              <a:ext uri="{FF2B5EF4-FFF2-40B4-BE49-F238E27FC236}">
                <a16:creationId xmlns:a16="http://schemas.microsoft.com/office/drawing/2014/main" id="{D50E506C-1899-404E-B87D-0F0DC6648495}"/>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36867" name="Line 6">
            <a:extLst>
              <a:ext uri="{FF2B5EF4-FFF2-40B4-BE49-F238E27FC236}">
                <a16:creationId xmlns:a16="http://schemas.microsoft.com/office/drawing/2014/main" id="{79BECCE9-2F5F-4E9B-A5A9-3F8B19D22302}"/>
              </a:ext>
            </a:extLst>
          </p:cNvPr>
          <p:cNvSpPr>
            <a:spLocks noChangeShapeType="1"/>
          </p:cNvSpPr>
          <p:nvPr/>
        </p:nvSpPr>
        <p:spPr bwMode="auto">
          <a:xfrm>
            <a:off x="457200" y="25146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8" name="Text Box 7">
            <a:extLst>
              <a:ext uri="{FF2B5EF4-FFF2-40B4-BE49-F238E27FC236}">
                <a16:creationId xmlns:a16="http://schemas.microsoft.com/office/drawing/2014/main" id="{75ECE711-5D5A-47EA-AD56-37ED632EF5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6869" name="Rectangle 8">
            <a:extLst>
              <a:ext uri="{FF2B5EF4-FFF2-40B4-BE49-F238E27FC236}">
                <a16:creationId xmlns:a16="http://schemas.microsoft.com/office/drawing/2014/main" id="{1F0CACD0-DAFB-4238-8137-7321FD213A00}"/>
              </a:ext>
            </a:extLst>
          </p:cNvPr>
          <p:cNvSpPr>
            <a:spLocks noChangeArrowheads="1"/>
          </p:cNvSpPr>
          <p:nvPr/>
        </p:nvSpPr>
        <p:spPr bwMode="auto">
          <a:xfrm>
            <a:off x="533400" y="1754188"/>
            <a:ext cx="8153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Identify all possible competitive advantages</a:t>
            </a:r>
            <a:endParaRPr lang="en-US" altLang="en-US" sz="2800" i="1">
              <a:solidFill>
                <a:srgbClr val="000099"/>
              </a:solidFill>
              <a:latin typeface="Verdana" panose="020B0604030504040204" pitchFamily="34" charset="0"/>
            </a:endParaRPr>
          </a:p>
        </p:txBody>
      </p:sp>
      <p:sp>
        <p:nvSpPr>
          <p:cNvPr id="227337" name="Rectangle 9">
            <a:extLst>
              <a:ext uri="{FF2B5EF4-FFF2-40B4-BE49-F238E27FC236}">
                <a16:creationId xmlns:a16="http://schemas.microsoft.com/office/drawing/2014/main" id="{F0296269-7D6F-487B-BC38-DB51217950D6}"/>
              </a:ext>
            </a:extLst>
          </p:cNvPr>
          <p:cNvSpPr>
            <a:spLocks noChangeArrowheads="1"/>
          </p:cNvSpPr>
          <p:nvPr/>
        </p:nvSpPr>
        <p:spPr bwMode="auto">
          <a:xfrm>
            <a:off x="609600" y="3004017"/>
            <a:ext cx="784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1) Products, services, channels, price points, people or image can be sources of differentiation</a:t>
            </a: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2) Organizations often position products relative to competitor weaknesses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27337"/>
                                        </p:tgtEl>
                                        <p:attrNameLst>
                                          <p:attrName>style.visibility</p:attrName>
                                        </p:attrNameLst>
                                      </p:cBhvr>
                                      <p:to>
                                        <p:strVal val="visible"/>
                                      </p:to>
                                    </p:set>
                                    <p:animEffect transition="in" filter="diamond(in)">
                                      <p:cBhvr>
                                        <p:cTn id="7" dur="2000"/>
                                        <p:tgtEl>
                                          <p:spTgt spid="227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5" name="Group 2">
            <a:extLst>
              <a:ext uri="{FF2B5EF4-FFF2-40B4-BE49-F238E27FC236}">
                <a16:creationId xmlns:a16="http://schemas.microsoft.com/office/drawing/2014/main" id="{C5E95739-3BBF-4F9C-B83B-DBC0B569175D}"/>
              </a:ext>
            </a:extLst>
          </p:cNvPr>
          <p:cNvGrpSpPr>
            <a:grpSpLocks/>
          </p:cNvGrpSpPr>
          <p:nvPr/>
        </p:nvGrpSpPr>
        <p:grpSpPr bwMode="auto">
          <a:xfrm>
            <a:off x="0" y="0"/>
            <a:ext cx="9144000" cy="976313"/>
            <a:chOff x="0" y="0"/>
            <a:chExt cx="5760" cy="615"/>
          </a:xfrm>
        </p:grpSpPr>
        <p:sp>
          <p:nvSpPr>
            <p:cNvPr id="6151" name="Text Box 3">
              <a:extLst>
                <a:ext uri="{FF2B5EF4-FFF2-40B4-BE49-F238E27FC236}">
                  <a16:creationId xmlns:a16="http://schemas.microsoft.com/office/drawing/2014/main" id="{ABE9D073-1567-4596-98C8-5BE38EDDBEB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6152" name="Text Box 4">
              <a:extLst>
                <a:ext uri="{FF2B5EF4-FFF2-40B4-BE49-F238E27FC236}">
                  <a16:creationId xmlns:a16="http://schemas.microsoft.com/office/drawing/2014/main" id="{2B4F60B8-B8F9-46BA-AF90-CBF27FEFED52}"/>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6146" name="Rectangle 5">
            <a:extLst>
              <a:ext uri="{FF2B5EF4-FFF2-40B4-BE49-F238E27FC236}">
                <a16:creationId xmlns:a16="http://schemas.microsoft.com/office/drawing/2014/main" id="{9816BE03-594E-49F0-B9FA-1A481D4CD49A}"/>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111622" name="Rectangle 6">
            <a:extLst>
              <a:ext uri="{FF2B5EF4-FFF2-40B4-BE49-F238E27FC236}">
                <a16:creationId xmlns:a16="http://schemas.microsoft.com/office/drawing/2014/main" id="{E4EB0203-B807-4CC0-9705-C3F182037193}"/>
              </a:ext>
            </a:extLst>
          </p:cNvPr>
          <p:cNvSpPr>
            <a:spLocks noChangeArrowheads="1"/>
          </p:cNvSpPr>
          <p:nvPr/>
        </p:nvSpPr>
        <p:spPr bwMode="auto">
          <a:xfrm>
            <a:off x="228600" y="2590800"/>
            <a:ext cx="4495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 typeface="Wingdings" panose="05000000000000000000" pitchFamily="2" charset="2"/>
              <a:buChar char="Ø"/>
            </a:pPr>
            <a:r>
              <a:rPr lang="en-US" altLang="en-US">
                <a:solidFill>
                  <a:srgbClr val="008000"/>
                </a:solidFill>
                <a:latin typeface="Verdana" panose="020B0604030504040204" pitchFamily="34" charset="0"/>
              </a:rPr>
              <a:t> Fixing company products in the </a:t>
            </a:r>
            <a:r>
              <a:rPr lang="en-US" altLang="en-US" i="1">
                <a:solidFill>
                  <a:srgbClr val="008000"/>
                </a:solidFill>
                <a:latin typeface="Verdana" panose="020B0604030504040204" pitchFamily="34" charset="0"/>
              </a:rPr>
              <a:t>Minds </a:t>
            </a:r>
            <a:r>
              <a:rPr lang="en-US" altLang="en-US">
                <a:solidFill>
                  <a:srgbClr val="008000"/>
                </a:solidFill>
                <a:latin typeface="Verdana" panose="020B0604030504040204" pitchFamily="34" charset="0"/>
              </a:rPr>
              <a:t>of Consumers</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All about </a:t>
            </a:r>
            <a:r>
              <a:rPr lang="ja-JP" altLang="en-US">
                <a:solidFill>
                  <a:srgbClr val="008000"/>
                </a:solidFill>
                <a:latin typeface="Verdana" panose="020B0604030504040204" pitchFamily="34" charset="0"/>
              </a:rPr>
              <a:t>“</a:t>
            </a:r>
            <a:r>
              <a:rPr lang="en-US" altLang="ja-JP" u="sng">
                <a:solidFill>
                  <a:srgbClr val="008000"/>
                </a:solidFill>
                <a:latin typeface="Verdana" panose="020B0604030504040204" pitchFamily="34" charset="0"/>
              </a:rPr>
              <a:t>perception</a:t>
            </a:r>
            <a:r>
              <a:rPr lang="ja-JP" altLang="en-US">
                <a:solidFill>
                  <a:srgbClr val="008000"/>
                </a:solidFill>
                <a:latin typeface="Verdana" panose="020B0604030504040204" pitchFamily="34" charset="0"/>
              </a:rPr>
              <a:t>”</a:t>
            </a:r>
            <a:endParaRPr lang="en-US" altLang="ja-JP">
              <a:solidFill>
                <a:srgbClr val="008000"/>
              </a:solidFill>
              <a:latin typeface="Verdana" panose="020B0604030504040204" pitchFamily="34" charset="0"/>
            </a:endParaRP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Relative to competitor products </a:t>
            </a:r>
          </a:p>
        </p:txBody>
      </p:sp>
      <p:sp>
        <p:nvSpPr>
          <p:cNvPr id="111623" name="Line 7">
            <a:extLst>
              <a:ext uri="{FF2B5EF4-FFF2-40B4-BE49-F238E27FC236}">
                <a16:creationId xmlns:a16="http://schemas.microsoft.com/office/drawing/2014/main" id="{12C4D341-7338-45C4-B25B-5F62C8364D35}"/>
              </a:ext>
            </a:extLst>
          </p:cNvPr>
          <p:cNvSpPr>
            <a:spLocks noChangeShapeType="1"/>
          </p:cNvSpPr>
          <p:nvPr/>
        </p:nvSpPr>
        <p:spPr bwMode="auto">
          <a:xfrm>
            <a:off x="4876800" y="1981200"/>
            <a:ext cx="0" cy="41910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1624" name="Rectangle 8">
            <a:extLst>
              <a:ext uri="{FF2B5EF4-FFF2-40B4-BE49-F238E27FC236}">
                <a16:creationId xmlns:a16="http://schemas.microsoft.com/office/drawing/2014/main" id="{17249888-4AD1-44F5-9F88-5DE474866252}"/>
              </a:ext>
            </a:extLst>
          </p:cNvPr>
          <p:cNvSpPr>
            <a:spLocks noChangeArrowheads="1"/>
          </p:cNvSpPr>
          <p:nvPr/>
        </p:nvSpPr>
        <p:spPr bwMode="auto">
          <a:xfrm>
            <a:off x="5181600" y="2590800"/>
            <a:ext cx="37338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Positioning:</a:t>
            </a:r>
          </a:p>
          <a:p>
            <a:pPr eaLnBrk="1" hangingPunct="1"/>
            <a:endParaRPr lang="en-US" altLang="en-US" b="1">
              <a:solidFill>
                <a:srgbClr val="000066"/>
              </a:solidFill>
              <a:latin typeface="Verdana" panose="020B0604030504040204" pitchFamily="34" charset="0"/>
            </a:endParaRPr>
          </a:p>
          <a:p>
            <a:pPr eaLnBrk="1" hangingPunct="1"/>
            <a:r>
              <a:rPr lang="en-US" altLang="en-US">
                <a:latin typeface="Verdana" panose="020B0604030504040204" pitchFamily="34" charset="0"/>
              </a:rPr>
              <a:t>The fixing your sports or entertainment entity in the minds of consumers in the target market</a:t>
            </a:r>
          </a:p>
        </p:txBody>
      </p:sp>
      <p:sp>
        <p:nvSpPr>
          <p:cNvPr id="6150" name="Text Box 10">
            <a:extLst>
              <a:ext uri="{FF2B5EF4-FFF2-40B4-BE49-F238E27FC236}">
                <a16:creationId xmlns:a16="http://schemas.microsoft.com/office/drawing/2014/main" id="{33B6AB96-CD67-4617-861E-4FCEC89E455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1624"/>
                                        </p:tgtEl>
                                        <p:attrNameLst>
                                          <p:attrName>style.visibility</p:attrName>
                                        </p:attrNameLst>
                                      </p:cBhvr>
                                      <p:to>
                                        <p:strVal val="visible"/>
                                      </p:to>
                                    </p:set>
                                    <p:anim calcmode="lin" valueType="num">
                                      <p:cBhvr additive="base">
                                        <p:cTn id="7" dur="500" fill="hold"/>
                                        <p:tgtEl>
                                          <p:spTgt spid="111624"/>
                                        </p:tgtEl>
                                        <p:attrNameLst>
                                          <p:attrName>ppt_x</p:attrName>
                                        </p:attrNameLst>
                                      </p:cBhvr>
                                      <p:tavLst>
                                        <p:tav tm="0">
                                          <p:val>
                                            <p:strVal val="1+#ppt_w/2"/>
                                          </p:val>
                                        </p:tav>
                                        <p:tav tm="100000">
                                          <p:val>
                                            <p:strVal val="#ppt_x"/>
                                          </p:val>
                                        </p:tav>
                                      </p:tavLst>
                                    </p:anim>
                                    <p:anim calcmode="lin" valueType="num">
                                      <p:cBhvr additive="base">
                                        <p:cTn id="8" dur="500" fill="hold"/>
                                        <p:tgtEl>
                                          <p:spTgt spid="111624"/>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11623"/>
                                        </p:tgtEl>
                                        <p:attrNameLst>
                                          <p:attrName>style.visibility</p:attrName>
                                        </p:attrNameLst>
                                      </p:cBhvr>
                                      <p:to>
                                        <p:strVal val="visible"/>
                                      </p:to>
                                    </p:set>
                                    <p:animEffect transition="in" filter="dissolve">
                                      <p:cBhvr>
                                        <p:cTn id="11" dur="500"/>
                                        <p:tgtEl>
                                          <p:spTgt spid="111623"/>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11622">
                                            <p:txEl>
                                              <p:pRg st="0" end="0"/>
                                            </p:txEl>
                                          </p:spTgt>
                                        </p:tgtEl>
                                        <p:attrNameLst>
                                          <p:attrName>style.visibility</p:attrName>
                                        </p:attrNameLst>
                                      </p:cBhvr>
                                      <p:to>
                                        <p:strVal val="visible"/>
                                      </p:to>
                                    </p:set>
                                    <p:anim calcmode="lin" valueType="num">
                                      <p:cBhvr additive="base">
                                        <p:cTn id="15" dur="500" fill="hold"/>
                                        <p:tgtEl>
                                          <p:spTgt spid="111622">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11622">
                                            <p:txEl>
                                              <p:pRg st="0" end="0"/>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111622">
                                            <p:txEl>
                                              <p:pRg st="2" end="2"/>
                                            </p:txEl>
                                          </p:spTgt>
                                        </p:tgtEl>
                                        <p:attrNameLst>
                                          <p:attrName>style.visibility</p:attrName>
                                        </p:attrNameLst>
                                      </p:cBhvr>
                                      <p:to>
                                        <p:strVal val="visible"/>
                                      </p:to>
                                    </p:set>
                                    <p:anim calcmode="lin" valueType="num">
                                      <p:cBhvr additive="base">
                                        <p:cTn id="20" dur="500" fill="hold"/>
                                        <p:tgtEl>
                                          <p:spTgt spid="111622">
                                            <p:txEl>
                                              <p:pRg st="2" end="2"/>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11622">
                                            <p:txEl>
                                              <p:pRg st="2" end="2"/>
                                            </p:txEl>
                                          </p:spTgt>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1500"/>
                            </p:stCondLst>
                            <p:childTnLst>
                              <p:par>
                                <p:cTn id="23" presetID="2" presetClass="entr" presetSubtype="8" fill="hold" nodeType="afterEffect">
                                  <p:stCondLst>
                                    <p:cond delay="0"/>
                                  </p:stCondLst>
                                  <p:childTnLst>
                                    <p:set>
                                      <p:cBhvr>
                                        <p:cTn id="24" dur="1" fill="hold">
                                          <p:stCondLst>
                                            <p:cond delay="0"/>
                                          </p:stCondLst>
                                        </p:cTn>
                                        <p:tgtEl>
                                          <p:spTgt spid="111622">
                                            <p:txEl>
                                              <p:pRg st="4" end="4"/>
                                            </p:txEl>
                                          </p:spTgt>
                                        </p:tgtEl>
                                        <p:attrNameLst>
                                          <p:attrName>style.visibility</p:attrName>
                                        </p:attrNameLst>
                                      </p:cBhvr>
                                      <p:to>
                                        <p:strVal val="visible"/>
                                      </p:to>
                                    </p:set>
                                    <p:anim calcmode="lin" valueType="num">
                                      <p:cBhvr additive="base">
                                        <p:cTn id="25" dur="500" fill="hold"/>
                                        <p:tgtEl>
                                          <p:spTgt spid="111622">
                                            <p:txEl>
                                              <p:pRg st="4" end="4"/>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11622">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865" name="Group 2">
            <a:extLst>
              <a:ext uri="{FF2B5EF4-FFF2-40B4-BE49-F238E27FC236}">
                <a16:creationId xmlns:a16="http://schemas.microsoft.com/office/drawing/2014/main" id="{51FCC432-9160-4030-98C9-8337454F170D}"/>
              </a:ext>
            </a:extLst>
          </p:cNvPr>
          <p:cNvGrpSpPr>
            <a:grpSpLocks/>
          </p:cNvGrpSpPr>
          <p:nvPr/>
        </p:nvGrpSpPr>
        <p:grpSpPr bwMode="auto">
          <a:xfrm>
            <a:off x="0" y="0"/>
            <a:ext cx="9144000" cy="976313"/>
            <a:chOff x="0" y="0"/>
            <a:chExt cx="5760" cy="615"/>
          </a:xfrm>
        </p:grpSpPr>
        <p:sp>
          <p:nvSpPr>
            <p:cNvPr id="36871" name="Text Box 3">
              <a:extLst>
                <a:ext uri="{FF2B5EF4-FFF2-40B4-BE49-F238E27FC236}">
                  <a16:creationId xmlns:a16="http://schemas.microsoft.com/office/drawing/2014/main" id="{9B45B5EE-97AB-4B4E-BAB0-1FA5B09CAC1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36872" name="Text Box 4">
              <a:extLst>
                <a:ext uri="{FF2B5EF4-FFF2-40B4-BE49-F238E27FC236}">
                  <a16:creationId xmlns:a16="http://schemas.microsoft.com/office/drawing/2014/main" id="{CBF03748-D152-4E8B-937A-8C4A649E92B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6866" name="Rectangle 5">
            <a:extLst>
              <a:ext uri="{FF2B5EF4-FFF2-40B4-BE49-F238E27FC236}">
                <a16:creationId xmlns:a16="http://schemas.microsoft.com/office/drawing/2014/main" id="{D50E506C-1899-404E-B87D-0F0DC6648495}"/>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36867" name="Line 6">
            <a:extLst>
              <a:ext uri="{FF2B5EF4-FFF2-40B4-BE49-F238E27FC236}">
                <a16:creationId xmlns:a16="http://schemas.microsoft.com/office/drawing/2014/main" id="{79BECCE9-2F5F-4E9B-A5A9-3F8B19D22302}"/>
              </a:ext>
            </a:extLst>
          </p:cNvPr>
          <p:cNvSpPr>
            <a:spLocks noChangeShapeType="1"/>
          </p:cNvSpPr>
          <p:nvPr/>
        </p:nvSpPr>
        <p:spPr bwMode="auto">
          <a:xfrm>
            <a:off x="457199" y="21336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6868" name="Text Box 7">
            <a:extLst>
              <a:ext uri="{FF2B5EF4-FFF2-40B4-BE49-F238E27FC236}">
                <a16:creationId xmlns:a16="http://schemas.microsoft.com/office/drawing/2014/main" id="{75ECE711-5D5A-47EA-AD56-37ED632EF5F6}"/>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6869" name="Rectangle 8">
            <a:extLst>
              <a:ext uri="{FF2B5EF4-FFF2-40B4-BE49-F238E27FC236}">
                <a16:creationId xmlns:a16="http://schemas.microsoft.com/office/drawing/2014/main" id="{1F0CACD0-DAFB-4238-8137-7321FD213A00}"/>
              </a:ext>
            </a:extLst>
          </p:cNvPr>
          <p:cNvSpPr>
            <a:spLocks noChangeArrowheads="1"/>
          </p:cNvSpPr>
          <p:nvPr/>
        </p:nvSpPr>
        <p:spPr bwMode="auto">
          <a:xfrm>
            <a:off x="380999" y="1540005"/>
            <a:ext cx="8382000"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200" dirty="0">
                <a:solidFill>
                  <a:srgbClr val="000099"/>
                </a:solidFill>
                <a:latin typeface="Verdana" panose="020B0604030504040204" pitchFamily="34" charset="0"/>
              </a:rPr>
              <a:t>Positioning relative to perceived competitor weaknesses</a:t>
            </a:r>
            <a:endParaRPr lang="en-US" altLang="en-US" sz="2200" i="1" dirty="0">
              <a:solidFill>
                <a:srgbClr val="000099"/>
              </a:solidFill>
              <a:latin typeface="Verdana" panose="020B0604030504040204" pitchFamily="34" charset="0"/>
            </a:endParaRPr>
          </a:p>
        </p:txBody>
      </p:sp>
      <p:sp>
        <p:nvSpPr>
          <p:cNvPr id="13" name="TextBox 12">
            <a:extLst>
              <a:ext uri="{FF2B5EF4-FFF2-40B4-BE49-F238E27FC236}">
                <a16:creationId xmlns:a16="http://schemas.microsoft.com/office/drawing/2014/main" id="{8E7EA30D-9D3C-4424-9484-07AC6AD414CB}"/>
              </a:ext>
            </a:extLst>
          </p:cNvPr>
          <p:cNvSpPr txBox="1"/>
          <p:nvPr/>
        </p:nvSpPr>
        <p:spPr>
          <a:xfrm>
            <a:off x="486834" y="2211382"/>
            <a:ext cx="8276165" cy="2246769"/>
          </a:xfrm>
          <a:prstGeom prst="rect">
            <a:avLst/>
          </a:prstGeom>
          <a:noFill/>
        </p:spPr>
        <p:txBody>
          <a:bodyPr wrap="square">
            <a:spAutoFit/>
          </a:bodyPr>
          <a:lstStyle/>
          <a:p>
            <a:r>
              <a:rPr lang="en-US" sz="2000" dirty="0" err="1">
                <a:latin typeface="Verdana" panose="020B0604030504040204" pitchFamily="34" charset="0"/>
                <a:ea typeface="Verdana" panose="020B0604030504040204" pitchFamily="34" charset="0"/>
              </a:rPr>
              <a:t>BodyArmor</a:t>
            </a:r>
            <a:r>
              <a:rPr lang="en-US" sz="2000" dirty="0">
                <a:latin typeface="Verdana" panose="020B0604030504040204" pitchFamily="34" charset="0"/>
                <a:ea typeface="Verdana" panose="020B0604030504040204" pitchFamily="34" charset="0"/>
              </a:rPr>
              <a:t> debuted a new marketing campaign in 2020 with a TV ad that aired during “The Match 2”, a made for tv event between Phil Mickelson and Tom Brady vs. Tiger Woods and Peyton Manning</a:t>
            </a:r>
          </a:p>
          <a:p>
            <a:endParaRPr lang="en-US" sz="2000" dirty="0">
              <a:latin typeface="Verdana" panose="020B0604030504040204" pitchFamily="34" charset="0"/>
              <a:ea typeface="Verdana" panose="020B0604030504040204" pitchFamily="34" charset="0"/>
            </a:endParaRPr>
          </a:p>
          <a:p>
            <a:r>
              <a:rPr lang="en-US" sz="2000" dirty="0">
                <a:latin typeface="Verdana" panose="020B0604030504040204" pitchFamily="34" charset="0"/>
                <a:ea typeface="Verdana" panose="020B0604030504040204" pitchFamily="34" charset="0"/>
              </a:rPr>
              <a:t>The campaign continues </a:t>
            </a:r>
            <a:r>
              <a:rPr lang="en-US" sz="2000" dirty="0" err="1">
                <a:latin typeface="Verdana" panose="020B0604030504040204" pitchFamily="34" charset="0"/>
                <a:ea typeface="Verdana" panose="020B0604030504040204" pitchFamily="34" charset="0"/>
              </a:rPr>
              <a:t>BodyArmor’s</a:t>
            </a:r>
            <a:r>
              <a:rPr lang="en-US" sz="2000" dirty="0">
                <a:latin typeface="Verdana" panose="020B0604030504040204" pitchFamily="34" charset="0"/>
                <a:ea typeface="Verdana" panose="020B0604030504040204" pitchFamily="34" charset="0"/>
              </a:rPr>
              <a:t> strategy to position the product as a healthier, modernized alternative to Gatorade</a:t>
            </a:r>
          </a:p>
        </p:txBody>
      </p:sp>
      <p:pic>
        <p:nvPicPr>
          <p:cNvPr id="2050" name="Picture 2" descr="BodyArmor | Truth In Advertising">
            <a:extLst>
              <a:ext uri="{FF2B5EF4-FFF2-40B4-BE49-F238E27FC236}">
                <a16:creationId xmlns:a16="http://schemas.microsoft.com/office/drawing/2014/main" id="{D97BAAB1-2F99-4176-8F1C-E910732BFF3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297" y="4560851"/>
            <a:ext cx="3459606" cy="19658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17880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5" name="Group 2">
            <a:extLst>
              <a:ext uri="{FF2B5EF4-FFF2-40B4-BE49-F238E27FC236}">
                <a16:creationId xmlns:a16="http://schemas.microsoft.com/office/drawing/2014/main" id="{F878AA6E-EA31-4AE9-87E1-0AC64E84111B}"/>
              </a:ext>
            </a:extLst>
          </p:cNvPr>
          <p:cNvGrpSpPr>
            <a:grpSpLocks/>
          </p:cNvGrpSpPr>
          <p:nvPr/>
        </p:nvGrpSpPr>
        <p:grpSpPr bwMode="auto">
          <a:xfrm>
            <a:off x="0" y="0"/>
            <a:ext cx="9144000" cy="976313"/>
            <a:chOff x="0" y="0"/>
            <a:chExt cx="5760" cy="615"/>
          </a:xfrm>
        </p:grpSpPr>
        <p:sp>
          <p:nvSpPr>
            <p:cNvPr id="57350" name="Text Box 3">
              <a:extLst>
                <a:ext uri="{FF2B5EF4-FFF2-40B4-BE49-F238E27FC236}">
                  <a16:creationId xmlns:a16="http://schemas.microsoft.com/office/drawing/2014/main" id="{7E7130F0-72DC-46BB-B1A3-C23950A38022}"/>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57351" name="Text Box 4">
              <a:extLst>
                <a:ext uri="{FF2B5EF4-FFF2-40B4-BE49-F238E27FC236}">
                  <a16:creationId xmlns:a16="http://schemas.microsoft.com/office/drawing/2014/main" id="{CA9F5AFA-8919-4BE1-875F-BE620B4E8F0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7346" name="Rectangle 6">
            <a:extLst>
              <a:ext uri="{FF2B5EF4-FFF2-40B4-BE49-F238E27FC236}">
                <a16:creationId xmlns:a16="http://schemas.microsoft.com/office/drawing/2014/main" id="{D7957226-0D27-4914-BD4B-2F12AE9E19C5}"/>
              </a:ext>
            </a:extLst>
          </p:cNvPr>
          <p:cNvSpPr>
            <a:spLocks noChangeArrowheads="1"/>
          </p:cNvSpPr>
          <p:nvPr/>
        </p:nvSpPr>
        <p:spPr bwMode="auto">
          <a:xfrm>
            <a:off x="2057400" y="914400"/>
            <a:ext cx="525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Product Differentiation</a:t>
            </a:r>
          </a:p>
        </p:txBody>
      </p:sp>
      <p:sp>
        <p:nvSpPr>
          <p:cNvPr id="57347" name="Text Box 9">
            <a:extLst>
              <a:ext uri="{FF2B5EF4-FFF2-40B4-BE49-F238E27FC236}">
                <a16:creationId xmlns:a16="http://schemas.microsoft.com/office/drawing/2014/main" id="{5ED993FF-6725-4FDB-9117-A4FDE246F47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en-US" altLang="en-US" sz="1000" dirty="0">
                <a:solidFill>
                  <a:schemeClr val="bg1"/>
                </a:solidFill>
                <a:latin typeface="Verdana" panose="020B0604030504040204" pitchFamily="34" charset="0"/>
              </a:rPr>
              <a:t>2020 by Sports Career Consulting, LLC</a:t>
            </a:r>
          </a:p>
        </p:txBody>
      </p:sp>
      <p:sp>
        <p:nvSpPr>
          <p:cNvPr id="90122" name="Text Box 10">
            <a:extLst>
              <a:ext uri="{FF2B5EF4-FFF2-40B4-BE49-F238E27FC236}">
                <a16:creationId xmlns:a16="http://schemas.microsoft.com/office/drawing/2014/main" id="{EDACD47B-0C77-49C1-8338-DFDD1654C5F2}"/>
              </a:ext>
            </a:extLst>
          </p:cNvPr>
          <p:cNvSpPr txBox="1">
            <a:spLocks noChangeArrowheads="1"/>
          </p:cNvSpPr>
          <p:nvPr/>
        </p:nvSpPr>
        <p:spPr bwMode="auto">
          <a:xfrm>
            <a:off x="342900" y="1612900"/>
            <a:ext cx="8458200" cy="1939925"/>
          </a:xfrm>
          <a:prstGeom prst="rect">
            <a:avLst/>
          </a:prstGeom>
          <a:noFill/>
          <a:ln>
            <a:noFill/>
          </a:ln>
          <a:effectLst/>
        </p:spPr>
        <p:txBody>
          <a:bodyPr>
            <a:spAutoFit/>
          </a:bodyPr>
          <a:lstStyle/>
          <a:p>
            <a:pPr algn="ctr" eaLnBrk="1" hangingPunct="1">
              <a:spcBef>
                <a:spcPct val="50000"/>
              </a:spcBef>
              <a:defRPr/>
            </a:pPr>
            <a:r>
              <a:rPr lang="en-US" sz="2400" dirty="0" err="1">
                <a:solidFill>
                  <a:schemeClr val="accent6">
                    <a:lumMod val="75000"/>
                  </a:schemeClr>
                </a:solidFill>
                <a:latin typeface="Verdana" charset="0"/>
                <a:ea typeface="ＭＳ Ｐゴシック" charset="0"/>
                <a:cs typeface="ＭＳ Ｐゴシック" charset="0"/>
              </a:rPr>
              <a:t>BodyArmor</a:t>
            </a:r>
            <a:r>
              <a:rPr lang="en-US" sz="2400" dirty="0">
                <a:solidFill>
                  <a:schemeClr val="accent6">
                    <a:lumMod val="75000"/>
                  </a:schemeClr>
                </a:solidFill>
                <a:latin typeface="Verdana" charset="0"/>
                <a:ea typeface="ＭＳ Ｐゴシック" charset="0"/>
                <a:cs typeface="ＭＳ Ｐゴシック" charset="0"/>
              </a:rPr>
              <a:t> differentiates its sports drink by suggesting the product is a healthier alternative to competing products like Gatorade because they do not contain caffeine, have no added preservatives, and are gluten-free and nut-free</a:t>
            </a:r>
            <a:endParaRPr lang="en-US" dirty="0">
              <a:solidFill>
                <a:schemeClr val="accent6">
                  <a:lumMod val="75000"/>
                </a:schemeClr>
              </a:solidFill>
              <a:latin typeface="Arial" charset="0"/>
              <a:ea typeface="ＭＳ Ｐゴシック" charset="0"/>
              <a:cs typeface="ＭＳ Ｐゴシック" charset="0"/>
            </a:endParaRPr>
          </a:p>
        </p:txBody>
      </p:sp>
      <p:pic>
        <p:nvPicPr>
          <p:cNvPr id="6146" name="Picture 2" descr="Image result for bodyarmor ad">
            <a:extLst>
              <a:ext uri="{FF2B5EF4-FFF2-40B4-BE49-F238E27FC236}">
                <a16:creationId xmlns:a16="http://schemas.microsoft.com/office/drawing/2014/main" id="{F16FA2C8-D29D-465E-B602-C0AFAB6D40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2700" y="3754056"/>
            <a:ext cx="4267200" cy="267411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3" name="Group 2">
            <a:extLst>
              <a:ext uri="{FF2B5EF4-FFF2-40B4-BE49-F238E27FC236}">
                <a16:creationId xmlns:a16="http://schemas.microsoft.com/office/drawing/2014/main" id="{CA19B2E0-DE2C-41D7-9040-D1E03FB74D99}"/>
              </a:ext>
            </a:extLst>
          </p:cNvPr>
          <p:cNvGrpSpPr>
            <a:grpSpLocks/>
          </p:cNvGrpSpPr>
          <p:nvPr/>
        </p:nvGrpSpPr>
        <p:grpSpPr bwMode="auto">
          <a:xfrm>
            <a:off x="0" y="0"/>
            <a:ext cx="9144000" cy="976313"/>
            <a:chOff x="0" y="0"/>
            <a:chExt cx="5760" cy="615"/>
          </a:xfrm>
        </p:grpSpPr>
        <p:sp>
          <p:nvSpPr>
            <p:cNvPr id="38920" name="Text Box 3">
              <a:extLst>
                <a:ext uri="{FF2B5EF4-FFF2-40B4-BE49-F238E27FC236}">
                  <a16:creationId xmlns:a16="http://schemas.microsoft.com/office/drawing/2014/main" id="{739E4796-DCE8-45BA-A4D4-C889B4E65B0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38921" name="Text Box 4">
              <a:extLst>
                <a:ext uri="{FF2B5EF4-FFF2-40B4-BE49-F238E27FC236}">
                  <a16:creationId xmlns:a16="http://schemas.microsoft.com/office/drawing/2014/main" id="{ED15C8C6-82B7-4680-B918-4ABC25016F6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38914" name="Rectangle 5">
            <a:extLst>
              <a:ext uri="{FF2B5EF4-FFF2-40B4-BE49-F238E27FC236}">
                <a16:creationId xmlns:a16="http://schemas.microsoft.com/office/drawing/2014/main" id="{96257916-4B3B-46FF-9337-ECD20AA7165D}"/>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38915" name="Line 6">
            <a:extLst>
              <a:ext uri="{FF2B5EF4-FFF2-40B4-BE49-F238E27FC236}">
                <a16:creationId xmlns:a16="http://schemas.microsoft.com/office/drawing/2014/main" id="{007B1187-14A0-4647-AC9F-75A25F92460F}"/>
              </a:ext>
            </a:extLst>
          </p:cNvPr>
          <p:cNvSpPr>
            <a:spLocks noChangeShapeType="1"/>
          </p:cNvSpPr>
          <p:nvPr/>
        </p:nvSpPr>
        <p:spPr bwMode="auto">
          <a:xfrm>
            <a:off x="457200" y="2590800"/>
            <a:ext cx="8229600"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38916" name="Text Box 7">
            <a:extLst>
              <a:ext uri="{FF2B5EF4-FFF2-40B4-BE49-F238E27FC236}">
                <a16:creationId xmlns:a16="http://schemas.microsoft.com/office/drawing/2014/main" id="{379EB98B-6BC0-4238-9A42-17E61BB2104C}"/>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38917" name="Rectangle 8">
            <a:extLst>
              <a:ext uri="{FF2B5EF4-FFF2-40B4-BE49-F238E27FC236}">
                <a16:creationId xmlns:a16="http://schemas.microsoft.com/office/drawing/2014/main" id="{4882B1F0-2304-4A37-87F8-D58170ACFF0D}"/>
              </a:ext>
            </a:extLst>
          </p:cNvPr>
          <p:cNvSpPr>
            <a:spLocks noChangeArrowheads="1"/>
          </p:cNvSpPr>
          <p:nvPr/>
        </p:nvSpPr>
        <p:spPr bwMode="auto">
          <a:xfrm>
            <a:off x="533400" y="1754188"/>
            <a:ext cx="8153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FF0000"/>
                </a:solidFill>
                <a:latin typeface="Verdana" panose="020B0604030504040204" pitchFamily="34" charset="0"/>
              </a:rPr>
              <a:t>Choose the right competitive advantage</a:t>
            </a:r>
            <a:endParaRPr lang="en-US" altLang="en-US" sz="2800" i="1">
              <a:solidFill>
                <a:srgbClr val="FF0000"/>
              </a:solidFill>
              <a:latin typeface="Verdana" panose="020B0604030504040204" pitchFamily="34" charset="0"/>
            </a:endParaRPr>
          </a:p>
        </p:txBody>
      </p:sp>
      <p:sp>
        <p:nvSpPr>
          <p:cNvPr id="227337" name="Rectangle 9">
            <a:extLst>
              <a:ext uri="{FF2B5EF4-FFF2-40B4-BE49-F238E27FC236}">
                <a16:creationId xmlns:a16="http://schemas.microsoft.com/office/drawing/2014/main" id="{E626DA95-C42C-4D76-89BA-D093855B5DDD}"/>
              </a:ext>
            </a:extLst>
          </p:cNvPr>
          <p:cNvSpPr>
            <a:spLocks noChangeArrowheads="1"/>
          </p:cNvSpPr>
          <p:nvPr/>
        </p:nvSpPr>
        <p:spPr bwMode="auto">
          <a:xfrm>
            <a:off x="457200" y="2979738"/>
            <a:ext cx="78486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457200" indent="-4572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Tx/>
              <a:buAutoNum type="arabicParenR"/>
            </a:pPr>
            <a:r>
              <a:rPr lang="en-US" altLang="en-US">
                <a:latin typeface="Verdana" panose="020B0604030504040204" pitchFamily="34" charset="0"/>
              </a:rPr>
              <a:t>How many differences to promote?</a:t>
            </a:r>
          </a:p>
          <a:p>
            <a:pPr eaLnBrk="1" hangingPunct="1">
              <a:buFontTx/>
              <a:buAutoNum type="arabicParenR"/>
            </a:pPr>
            <a:endParaRPr lang="en-US" altLang="en-US">
              <a:latin typeface="Verdana" panose="020B0604030504040204" pitchFamily="34" charset="0"/>
            </a:endParaRPr>
          </a:p>
          <a:p>
            <a:pPr eaLnBrk="1" hangingPunct="1">
              <a:buFontTx/>
              <a:buAutoNum type="arabicParenR"/>
            </a:pPr>
            <a:r>
              <a:rPr lang="en-US" altLang="en-US">
                <a:latin typeface="Verdana" panose="020B0604030504040204" pitchFamily="34" charset="0"/>
              </a:rPr>
              <a:t>Unique selling proposition</a:t>
            </a:r>
          </a:p>
          <a:p>
            <a:pPr eaLnBrk="1" hangingPunct="1"/>
            <a:r>
              <a:rPr lang="en-US" altLang="en-US">
                <a:latin typeface="Verdana" panose="020B0604030504040204" pitchFamily="34" charset="0"/>
              </a:rPr>
              <a:t>    (5-hour energy)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27337"/>
                                        </p:tgtEl>
                                        <p:attrNameLst>
                                          <p:attrName>style.visibility</p:attrName>
                                        </p:attrNameLst>
                                      </p:cBhvr>
                                      <p:to>
                                        <p:strVal val="visible"/>
                                      </p:to>
                                    </p:set>
                                    <p:animEffect transition="in" filter="diamond(in)">
                                      <p:cBhvr>
                                        <p:cTn id="7" dur="2000"/>
                                        <p:tgtEl>
                                          <p:spTgt spid="227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009" name="Group 2">
            <a:extLst>
              <a:ext uri="{FF2B5EF4-FFF2-40B4-BE49-F238E27FC236}">
                <a16:creationId xmlns:a16="http://schemas.microsoft.com/office/drawing/2014/main" id="{F793C802-011C-4932-9ECC-88B7FBB97C69}"/>
              </a:ext>
            </a:extLst>
          </p:cNvPr>
          <p:cNvGrpSpPr>
            <a:grpSpLocks/>
          </p:cNvGrpSpPr>
          <p:nvPr/>
        </p:nvGrpSpPr>
        <p:grpSpPr bwMode="auto">
          <a:xfrm>
            <a:off x="0" y="0"/>
            <a:ext cx="9144000" cy="976313"/>
            <a:chOff x="0" y="0"/>
            <a:chExt cx="5760" cy="615"/>
          </a:xfrm>
        </p:grpSpPr>
        <p:sp>
          <p:nvSpPr>
            <p:cNvPr id="43015" name="Text Box 3">
              <a:extLst>
                <a:ext uri="{FF2B5EF4-FFF2-40B4-BE49-F238E27FC236}">
                  <a16:creationId xmlns:a16="http://schemas.microsoft.com/office/drawing/2014/main" id="{20B8A630-5834-4E1D-8707-8547F9D99EA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43016" name="Text Box 4">
              <a:extLst>
                <a:ext uri="{FF2B5EF4-FFF2-40B4-BE49-F238E27FC236}">
                  <a16:creationId xmlns:a16="http://schemas.microsoft.com/office/drawing/2014/main" id="{B73A2057-033F-4656-92BB-EF66BD4548D5}"/>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3010" name="Rectangle 5">
            <a:extLst>
              <a:ext uri="{FF2B5EF4-FFF2-40B4-BE49-F238E27FC236}">
                <a16:creationId xmlns:a16="http://schemas.microsoft.com/office/drawing/2014/main" id="{F6CDE722-C779-47DA-9094-E1BBFD997446}"/>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43011" name="Text Box 7">
            <a:extLst>
              <a:ext uri="{FF2B5EF4-FFF2-40B4-BE49-F238E27FC236}">
                <a16:creationId xmlns:a16="http://schemas.microsoft.com/office/drawing/2014/main" id="{52FA3AF3-8D7A-46D2-8F6F-3AE3DA06F50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3012" name="Text Box 1034">
            <a:extLst>
              <a:ext uri="{FF2B5EF4-FFF2-40B4-BE49-F238E27FC236}">
                <a16:creationId xmlns:a16="http://schemas.microsoft.com/office/drawing/2014/main" id="{FF9AC44B-EFFB-487D-BD70-FCDADD902F39}"/>
              </a:ext>
            </a:extLst>
          </p:cNvPr>
          <p:cNvSpPr txBox="1">
            <a:spLocks noChangeArrowheads="1"/>
          </p:cNvSpPr>
          <p:nvPr/>
        </p:nvSpPr>
        <p:spPr bwMode="auto">
          <a:xfrm>
            <a:off x="304800" y="1981200"/>
            <a:ext cx="5257800" cy="374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Recruiting student athletes is an extremely competitive process for collegiate athletic programs throughout the U.S.  One way the University of North Florida helps pitch the school as an ideal destination for recruits is a </a:t>
            </a:r>
            <a:r>
              <a:rPr lang="ja-JP" altLang="en-US">
                <a:latin typeface="Verdana" panose="020B0604030504040204" pitchFamily="34" charset="0"/>
              </a:rPr>
              <a:t>“</a:t>
            </a:r>
            <a:r>
              <a:rPr lang="en-US" altLang="ja-JP">
                <a:latin typeface="Verdana" panose="020B0604030504040204" pitchFamily="34" charset="0"/>
              </a:rPr>
              <a:t>lazy river</a:t>
            </a:r>
            <a:r>
              <a:rPr lang="ja-JP" altLang="en-US">
                <a:latin typeface="Verdana" panose="020B0604030504040204" pitchFamily="34" charset="0"/>
              </a:rPr>
              <a:t>”</a:t>
            </a:r>
            <a:r>
              <a:rPr lang="en-US" altLang="ja-JP">
                <a:latin typeface="Verdana" panose="020B0604030504040204" pitchFamily="34" charset="0"/>
              </a:rPr>
              <a:t> water feature on campus, creating a laid back feel for students to relax.</a:t>
            </a:r>
            <a:r>
              <a:rPr lang="en-US" altLang="ja-JP" sz="1800"/>
              <a:t> </a:t>
            </a:r>
            <a:endParaRPr lang="en-US" altLang="en-US" sz="1800"/>
          </a:p>
        </p:txBody>
      </p:sp>
      <p:pic>
        <p:nvPicPr>
          <p:cNvPr id="43013" name="Picture 1035" descr="florida">
            <a:extLst>
              <a:ext uri="{FF2B5EF4-FFF2-40B4-BE49-F238E27FC236}">
                <a16:creationId xmlns:a16="http://schemas.microsoft.com/office/drawing/2014/main" id="{3A887C46-8128-4935-85C5-018B5D1EDA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5384" t="20619" r="13846" b="42268"/>
          <a:stretch>
            <a:fillRect/>
          </a:stretch>
        </p:blipFill>
        <p:spPr bwMode="auto">
          <a:xfrm>
            <a:off x="6096000" y="2133600"/>
            <a:ext cx="243840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4" name="Picture 1036" descr="florida2">
            <a:extLst>
              <a:ext uri="{FF2B5EF4-FFF2-40B4-BE49-F238E27FC236}">
                <a16:creationId xmlns:a16="http://schemas.microsoft.com/office/drawing/2014/main" id="{6DBF5062-05E0-41ED-8B8B-6BA8C4DCF4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505200"/>
            <a:ext cx="3152775"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1EF4E5E4-93F9-4FFD-937B-EA3BFC3BD402}"/>
              </a:ext>
            </a:extLst>
          </p:cNvPr>
          <p:cNvGrpSpPr>
            <a:grpSpLocks/>
          </p:cNvGrpSpPr>
          <p:nvPr/>
        </p:nvGrpSpPr>
        <p:grpSpPr bwMode="auto">
          <a:xfrm>
            <a:off x="0" y="0"/>
            <a:ext cx="9144000" cy="976313"/>
            <a:chOff x="0" y="0"/>
            <a:chExt cx="5760" cy="615"/>
          </a:xfrm>
        </p:grpSpPr>
        <p:sp>
          <p:nvSpPr>
            <p:cNvPr id="45062" name="Text Box 3">
              <a:extLst>
                <a:ext uri="{FF2B5EF4-FFF2-40B4-BE49-F238E27FC236}">
                  <a16:creationId xmlns:a16="http://schemas.microsoft.com/office/drawing/2014/main" id="{B80AE513-BC8C-4AE3-9A41-7FCE5D60F0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45063" name="Text Box 4">
              <a:extLst>
                <a:ext uri="{FF2B5EF4-FFF2-40B4-BE49-F238E27FC236}">
                  <a16:creationId xmlns:a16="http://schemas.microsoft.com/office/drawing/2014/main" id="{C4D96014-864B-49B8-83A1-0A30EBFA681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5058" name="Rectangle 5">
            <a:extLst>
              <a:ext uri="{FF2B5EF4-FFF2-40B4-BE49-F238E27FC236}">
                <a16:creationId xmlns:a16="http://schemas.microsoft.com/office/drawing/2014/main" id="{8816602E-FE3D-4C2E-B3B7-F6AD68B5D625}"/>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45059" name="Text Box 7">
            <a:extLst>
              <a:ext uri="{FF2B5EF4-FFF2-40B4-BE49-F238E27FC236}">
                <a16:creationId xmlns:a16="http://schemas.microsoft.com/office/drawing/2014/main" id="{9385456F-BBD6-4273-BB94-2D4B16C9E3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5060" name="Text Box 1034">
            <a:extLst>
              <a:ext uri="{FF2B5EF4-FFF2-40B4-BE49-F238E27FC236}">
                <a16:creationId xmlns:a16="http://schemas.microsoft.com/office/drawing/2014/main" id="{AE340FEA-B0DC-43A5-A388-EA9A9F9D4915}"/>
              </a:ext>
            </a:extLst>
          </p:cNvPr>
          <p:cNvSpPr txBox="1">
            <a:spLocks noChangeArrowheads="1"/>
          </p:cNvSpPr>
          <p:nvPr/>
        </p:nvSpPr>
        <p:spPr bwMode="auto">
          <a:xfrm>
            <a:off x="152400" y="1600200"/>
            <a:ext cx="8763000" cy="191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The concept is not lost on other schools as colleges like </a:t>
            </a:r>
            <a:r>
              <a:rPr lang="en-US" altLang="en-US">
                <a:latin typeface="Verdana" panose="020B0604030504040204" pitchFamily="34" charset="0"/>
                <a:hlinkClick r:id="rId3"/>
              </a:rPr>
              <a:t>Texas Tech</a:t>
            </a:r>
            <a:r>
              <a:rPr lang="en-US" altLang="en-US">
                <a:latin typeface="Verdana" panose="020B0604030504040204" pitchFamily="34" charset="0"/>
              </a:rPr>
              <a:t> and </a:t>
            </a:r>
            <a:r>
              <a:rPr lang="en-US" altLang="en-US">
                <a:latin typeface="Verdana" panose="020B0604030504040204" pitchFamily="34" charset="0"/>
                <a:hlinkClick r:id="rId4"/>
              </a:rPr>
              <a:t>Missouri</a:t>
            </a:r>
            <a:r>
              <a:rPr lang="en-US" altLang="en-US">
                <a:latin typeface="Verdana" panose="020B0604030504040204" pitchFamily="34" charset="0"/>
              </a:rPr>
              <a:t> have either already implemented similar amenities or have announced plans to do so in the future (like LSU</a:t>
            </a:r>
            <a:r>
              <a:rPr lang="ja-JP" altLang="en-US">
                <a:latin typeface="Verdana" panose="020B0604030504040204" pitchFamily="34" charset="0"/>
              </a:rPr>
              <a:t>’</a:t>
            </a:r>
            <a:r>
              <a:rPr lang="en-US" altLang="ja-JP">
                <a:latin typeface="Verdana" panose="020B0604030504040204" pitchFamily="34" charset="0"/>
              </a:rPr>
              <a:t>s </a:t>
            </a:r>
            <a:r>
              <a:rPr lang="en-US" altLang="ja-JP">
                <a:latin typeface="Verdana" panose="020B0604030504040204" pitchFamily="34" charset="0"/>
                <a:hlinkClick r:id="rId5"/>
              </a:rPr>
              <a:t>planned</a:t>
            </a:r>
            <a:r>
              <a:rPr lang="en-US" altLang="ja-JP">
                <a:latin typeface="Verdana" panose="020B0604030504040204" pitchFamily="34" charset="0"/>
              </a:rPr>
              <a:t> $85 million lazy river pool and collegiate recreation facility).</a:t>
            </a:r>
            <a:r>
              <a:rPr lang="en-US" altLang="ja-JP" sz="1800"/>
              <a:t> </a:t>
            </a:r>
            <a:endParaRPr lang="en-US" altLang="en-US" sz="1800"/>
          </a:p>
        </p:txBody>
      </p:sp>
      <p:pic>
        <p:nvPicPr>
          <p:cNvPr id="45061" name="Picture 1035" descr="lsu">
            <a:extLst>
              <a:ext uri="{FF2B5EF4-FFF2-40B4-BE49-F238E27FC236}">
                <a16:creationId xmlns:a16="http://schemas.microsoft.com/office/drawing/2014/main" id="{03AF67A7-FC85-4905-9F73-ED949175637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3733800"/>
            <a:ext cx="51816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057" name="Group 2">
            <a:extLst>
              <a:ext uri="{FF2B5EF4-FFF2-40B4-BE49-F238E27FC236}">
                <a16:creationId xmlns:a16="http://schemas.microsoft.com/office/drawing/2014/main" id="{1EF4E5E4-93F9-4FFD-937B-EA3BFC3BD402}"/>
              </a:ext>
            </a:extLst>
          </p:cNvPr>
          <p:cNvGrpSpPr>
            <a:grpSpLocks/>
          </p:cNvGrpSpPr>
          <p:nvPr/>
        </p:nvGrpSpPr>
        <p:grpSpPr bwMode="auto">
          <a:xfrm>
            <a:off x="0" y="0"/>
            <a:ext cx="9144000" cy="976313"/>
            <a:chOff x="0" y="0"/>
            <a:chExt cx="5760" cy="615"/>
          </a:xfrm>
        </p:grpSpPr>
        <p:sp>
          <p:nvSpPr>
            <p:cNvPr id="45062" name="Text Box 3">
              <a:extLst>
                <a:ext uri="{FF2B5EF4-FFF2-40B4-BE49-F238E27FC236}">
                  <a16:creationId xmlns:a16="http://schemas.microsoft.com/office/drawing/2014/main" id="{B80AE513-BC8C-4AE3-9A41-7FCE5D60F0A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45063" name="Text Box 4">
              <a:extLst>
                <a:ext uri="{FF2B5EF4-FFF2-40B4-BE49-F238E27FC236}">
                  <a16:creationId xmlns:a16="http://schemas.microsoft.com/office/drawing/2014/main" id="{C4D96014-864B-49B8-83A1-0A30EBFA681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5058" name="Rectangle 5">
            <a:extLst>
              <a:ext uri="{FF2B5EF4-FFF2-40B4-BE49-F238E27FC236}">
                <a16:creationId xmlns:a16="http://schemas.microsoft.com/office/drawing/2014/main" id="{8816602E-FE3D-4C2E-B3B7-F6AD68B5D625}"/>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45059" name="Text Box 7">
            <a:extLst>
              <a:ext uri="{FF2B5EF4-FFF2-40B4-BE49-F238E27FC236}">
                <a16:creationId xmlns:a16="http://schemas.microsoft.com/office/drawing/2014/main" id="{9385456F-BBD6-4273-BB94-2D4B16C9E32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5060" name="Text Box 1034">
            <a:extLst>
              <a:ext uri="{FF2B5EF4-FFF2-40B4-BE49-F238E27FC236}">
                <a16:creationId xmlns:a16="http://schemas.microsoft.com/office/drawing/2014/main" id="{AE340FEA-B0DC-43A5-A388-EA9A9F9D4915}"/>
              </a:ext>
            </a:extLst>
          </p:cNvPr>
          <p:cNvSpPr txBox="1">
            <a:spLocks noChangeArrowheads="1"/>
          </p:cNvSpPr>
          <p:nvPr/>
        </p:nvSpPr>
        <p:spPr bwMode="auto">
          <a:xfrm>
            <a:off x="381000" y="1768683"/>
            <a:ext cx="8382000" cy="2292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200" dirty="0">
                <a:latin typeface="Verdana" panose="020B0604030504040204" pitchFamily="34" charset="0"/>
              </a:rPr>
              <a:t>In 2020, recognizing the exploding popularity of eSports, sneaker brand K-Swiss designed a pair of shoes specifically for “The Immortals”, one of North America’s best-known eSports groups</a:t>
            </a:r>
          </a:p>
          <a:p>
            <a:pPr algn="ctr" eaLnBrk="1" hangingPunct="1">
              <a:spcBef>
                <a:spcPct val="50000"/>
              </a:spcBef>
            </a:pPr>
            <a:r>
              <a:rPr lang="en-US" altLang="en-US" sz="2200" dirty="0">
                <a:latin typeface="Verdana" panose="020B0604030504040204" pitchFamily="34" charset="0"/>
              </a:rPr>
              <a:t>The brand’s new “One-Tap” shoe is being positioned as a product that enhances the performance of esports players</a:t>
            </a:r>
          </a:p>
        </p:txBody>
      </p:sp>
      <p:pic>
        <p:nvPicPr>
          <p:cNvPr id="2050" name="Picture 2" descr="Image result for kswiss one tap">
            <a:extLst>
              <a:ext uri="{FF2B5EF4-FFF2-40B4-BE49-F238E27FC236}">
                <a16:creationId xmlns:a16="http://schemas.microsoft.com/office/drawing/2014/main" id="{9B424E96-B08E-4437-A7FE-AD903B0FFF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300" y="4403064"/>
            <a:ext cx="3124200" cy="22314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4985202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5" name="Group 2">
            <a:extLst>
              <a:ext uri="{FF2B5EF4-FFF2-40B4-BE49-F238E27FC236}">
                <a16:creationId xmlns:a16="http://schemas.microsoft.com/office/drawing/2014/main" id="{6E6C7D7D-5728-4BA6-A0DB-AE3A326A5D13}"/>
              </a:ext>
            </a:extLst>
          </p:cNvPr>
          <p:cNvGrpSpPr>
            <a:grpSpLocks/>
          </p:cNvGrpSpPr>
          <p:nvPr/>
        </p:nvGrpSpPr>
        <p:grpSpPr bwMode="auto">
          <a:xfrm>
            <a:off x="0" y="0"/>
            <a:ext cx="9144000" cy="976313"/>
            <a:chOff x="0" y="0"/>
            <a:chExt cx="5760" cy="615"/>
          </a:xfrm>
        </p:grpSpPr>
        <p:sp>
          <p:nvSpPr>
            <p:cNvPr id="47111" name="Text Box 3">
              <a:extLst>
                <a:ext uri="{FF2B5EF4-FFF2-40B4-BE49-F238E27FC236}">
                  <a16:creationId xmlns:a16="http://schemas.microsoft.com/office/drawing/2014/main" id="{108DF63B-5411-4148-8C9E-048F136856C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47112" name="Text Box 4">
              <a:extLst>
                <a:ext uri="{FF2B5EF4-FFF2-40B4-BE49-F238E27FC236}">
                  <a16:creationId xmlns:a16="http://schemas.microsoft.com/office/drawing/2014/main" id="{2E3243E9-BC5E-4CD7-A6CB-97F817754C14}"/>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7106" name="Rectangle 5">
            <a:extLst>
              <a:ext uri="{FF2B5EF4-FFF2-40B4-BE49-F238E27FC236}">
                <a16:creationId xmlns:a16="http://schemas.microsoft.com/office/drawing/2014/main" id="{532E0E6B-4002-4BA4-9E39-D9BB1291A77A}"/>
              </a:ext>
            </a:extLst>
          </p:cNvPr>
          <p:cNvSpPr>
            <a:spLocks noChangeArrowheads="1"/>
          </p:cNvSpPr>
          <p:nvPr/>
        </p:nvSpPr>
        <p:spPr bwMode="auto">
          <a:xfrm>
            <a:off x="2209800" y="914400"/>
            <a:ext cx="48006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 Strategy</a:t>
            </a:r>
          </a:p>
        </p:txBody>
      </p:sp>
      <p:sp>
        <p:nvSpPr>
          <p:cNvPr id="47107" name="Line 6">
            <a:extLst>
              <a:ext uri="{FF2B5EF4-FFF2-40B4-BE49-F238E27FC236}">
                <a16:creationId xmlns:a16="http://schemas.microsoft.com/office/drawing/2014/main" id="{C389D15A-CBEF-4E29-B820-9EED2B92929B}"/>
              </a:ext>
            </a:extLst>
          </p:cNvPr>
          <p:cNvSpPr>
            <a:spLocks noChangeShapeType="1"/>
          </p:cNvSpPr>
          <p:nvPr/>
        </p:nvSpPr>
        <p:spPr bwMode="auto">
          <a:xfrm>
            <a:off x="457200" y="2590800"/>
            <a:ext cx="8229600" cy="0"/>
          </a:xfrm>
          <a:prstGeom prst="line">
            <a:avLst/>
          </a:prstGeom>
          <a:noFill/>
          <a:ln w="28575">
            <a:solidFill>
              <a:srgbClr val="C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47108" name="Text Box 7">
            <a:extLst>
              <a:ext uri="{FF2B5EF4-FFF2-40B4-BE49-F238E27FC236}">
                <a16:creationId xmlns:a16="http://schemas.microsoft.com/office/drawing/2014/main" id="{54C1561E-5376-4520-96B5-DB32E25E7D1F}"/>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47109" name="Rectangle 8">
            <a:extLst>
              <a:ext uri="{FF2B5EF4-FFF2-40B4-BE49-F238E27FC236}">
                <a16:creationId xmlns:a16="http://schemas.microsoft.com/office/drawing/2014/main" id="{3AD57F64-3039-4AB4-9ED2-6DD5AD320AC9}"/>
              </a:ext>
            </a:extLst>
          </p:cNvPr>
          <p:cNvSpPr>
            <a:spLocks noChangeArrowheads="1"/>
          </p:cNvSpPr>
          <p:nvPr/>
        </p:nvSpPr>
        <p:spPr bwMode="auto">
          <a:xfrm>
            <a:off x="533400" y="1754188"/>
            <a:ext cx="8153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FF0000"/>
                </a:solidFill>
                <a:latin typeface="Verdana" panose="020B0604030504040204" pitchFamily="34" charset="0"/>
              </a:rPr>
              <a:t>Positioning errors to avoid</a:t>
            </a:r>
            <a:endParaRPr lang="en-US" altLang="en-US" sz="2800" i="1">
              <a:solidFill>
                <a:srgbClr val="FF0000"/>
              </a:solidFill>
              <a:latin typeface="Verdana" panose="020B0604030504040204" pitchFamily="34" charset="0"/>
            </a:endParaRPr>
          </a:p>
        </p:txBody>
      </p:sp>
      <p:sp>
        <p:nvSpPr>
          <p:cNvPr id="227337" name="Rectangle 9">
            <a:extLst>
              <a:ext uri="{FF2B5EF4-FFF2-40B4-BE49-F238E27FC236}">
                <a16:creationId xmlns:a16="http://schemas.microsoft.com/office/drawing/2014/main" id="{0ACB0FD6-F825-4403-918A-9D17C5237AC1}"/>
              </a:ext>
            </a:extLst>
          </p:cNvPr>
          <p:cNvSpPr>
            <a:spLocks noChangeArrowheads="1"/>
          </p:cNvSpPr>
          <p:nvPr/>
        </p:nvSpPr>
        <p:spPr bwMode="auto">
          <a:xfrm>
            <a:off x="457200" y="3162300"/>
            <a:ext cx="7848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457200" indent="-4572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buFontTx/>
              <a:buAutoNum type="arabicParenR"/>
            </a:pPr>
            <a:r>
              <a:rPr lang="en-US" altLang="en-US">
                <a:latin typeface="Verdana" panose="020B0604030504040204" pitchFamily="34" charset="0"/>
              </a:rPr>
              <a:t>Which differences to promote?</a:t>
            </a:r>
          </a:p>
          <a:p>
            <a:pPr eaLnBrk="1" hangingPunct="1">
              <a:buFontTx/>
              <a:buAutoNum type="arabicParenR"/>
            </a:pPr>
            <a:endParaRPr lang="en-US" altLang="en-US">
              <a:latin typeface="Verdana" panose="020B0604030504040204" pitchFamily="34" charset="0"/>
            </a:endParaRPr>
          </a:p>
          <a:p>
            <a:pPr eaLnBrk="1" hangingPunct="1">
              <a:buFontTx/>
              <a:buAutoNum type="arabicParenR"/>
            </a:pPr>
            <a:r>
              <a:rPr lang="en-US" altLang="en-US">
                <a:latin typeface="Verdana" panose="020B0604030504040204" pitchFamily="34" charset="0"/>
              </a:rPr>
              <a:t>Are the differences legitimate?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27337"/>
                                        </p:tgtEl>
                                        <p:attrNameLst>
                                          <p:attrName>style.visibility</p:attrName>
                                        </p:attrNameLst>
                                      </p:cBhvr>
                                      <p:to>
                                        <p:strVal val="visible"/>
                                      </p:to>
                                    </p:set>
                                    <p:animEffect transition="in" filter="diamond(in)">
                                      <p:cBhvr>
                                        <p:cTn id="7" dur="2000"/>
                                        <p:tgtEl>
                                          <p:spTgt spid="227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1382690F-DCCF-49DF-990E-38913E331E7E}"/>
              </a:ext>
            </a:extLst>
          </p:cNvPr>
          <p:cNvGrpSpPr>
            <a:grpSpLocks/>
          </p:cNvGrpSpPr>
          <p:nvPr/>
        </p:nvGrpSpPr>
        <p:grpSpPr bwMode="auto">
          <a:xfrm>
            <a:off x="0" y="0"/>
            <a:ext cx="9144000" cy="976313"/>
            <a:chOff x="0" y="0"/>
            <a:chExt cx="5760" cy="615"/>
          </a:xfrm>
        </p:grpSpPr>
        <p:sp>
          <p:nvSpPr>
            <p:cNvPr id="49159" name="Text Box 3">
              <a:extLst>
                <a:ext uri="{FF2B5EF4-FFF2-40B4-BE49-F238E27FC236}">
                  <a16:creationId xmlns:a16="http://schemas.microsoft.com/office/drawing/2014/main" id="{885C3E71-F362-4E71-91FD-DF958F280A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49160" name="Text Box 4">
              <a:extLst>
                <a:ext uri="{FF2B5EF4-FFF2-40B4-BE49-F238E27FC236}">
                  <a16:creationId xmlns:a16="http://schemas.microsoft.com/office/drawing/2014/main" id="{F0D23639-207D-4505-8C70-0471A6D7D7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9154" name="Rectangle 5">
            <a:extLst>
              <a:ext uri="{FF2B5EF4-FFF2-40B4-BE49-F238E27FC236}">
                <a16:creationId xmlns:a16="http://schemas.microsoft.com/office/drawing/2014/main" id="{90C90C9E-0EF2-499B-9F21-A700D4C2D990}"/>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49155" name="Text Box 6">
            <a:extLst>
              <a:ext uri="{FF2B5EF4-FFF2-40B4-BE49-F238E27FC236}">
                <a16:creationId xmlns:a16="http://schemas.microsoft.com/office/drawing/2014/main" id="{6F78B2AD-31A4-4D54-B158-35DAF100A87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80583" name="Rectangle 7">
            <a:extLst>
              <a:ext uri="{FF2B5EF4-FFF2-40B4-BE49-F238E27FC236}">
                <a16:creationId xmlns:a16="http://schemas.microsoft.com/office/drawing/2014/main" id="{3699C7E8-1347-488D-A041-B66028BED070}"/>
              </a:ext>
            </a:extLst>
          </p:cNvPr>
          <p:cNvSpPr>
            <a:spLocks noChangeArrowheads="1"/>
          </p:cNvSpPr>
          <p:nvPr/>
        </p:nvSpPr>
        <p:spPr bwMode="auto">
          <a:xfrm>
            <a:off x="266700" y="1738820"/>
            <a:ext cx="8610600" cy="449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200" dirty="0">
                <a:latin typeface="Verdana" panose="020B0604030504040204" pitchFamily="34" charset="0"/>
              </a:rPr>
              <a:t>When Kanye West’s The Life of Pablo album was released, the hip-hop star tweeted that it would “never </a:t>
            </a:r>
            <a:r>
              <a:rPr lang="en-US" altLang="en-US" sz="2200" dirty="0" err="1">
                <a:latin typeface="Verdana" panose="020B0604030504040204" pitchFamily="34" charset="0"/>
              </a:rPr>
              <a:t>never</a:t>
            </a:r>
            <a:r>
              <a:rPr lang="en-US" altLang="en-US" sz="2200" dirty="0">
                <a:latin typeface="Verdana" panose="020B0604030504040204" pitchFamily="34" charset="0"/>
              </a:rPr>
              <a:t> </a:t>
            </a:r>
            <a:r>
              <a:rPr lang="en-US" altLang="en-US" sz="2200" dirty="0" err="1">
                <a:latin typeface="Verdana" panose="020B0604030504040204" pitchFamily="34" charset="0"/>
              </a:rPr>
              <a:t>never</a:t>
            </a:r>
            <a:r>
              <a:rPr lang="en-US" altLang="en-US" sz="2200" dirty="0">
                <a:latin typeface="Verdana" panose="020B0604030504040204" pitchFamily="34" charset="0"/>
              </a:rPr>
              <a:t> be on Apple. And it will never be for sale … You can only get it on Tidal.”</a:t>
            </a:r>
          </a:p>
          <a:p>
            <a:pPr eaLnBrk="1" hangingPunct="1"/>
            <a:endParaRPr lang="en-US" altLang="en-US" sz="2200" dirty="0">
              <a:latin typeface="Verdana" panose="020B0604030504040204" pitchFamily="34" charset="0"/>
            </a:endParaRPr>
          </a:p>
          <a:p>
            <a:pPr eaLnBrk="1" hangingPunct="1"/>
            <a:r>
              <a:rPr lang="en-US" altLang="en-US" sz="2200" dirty="0">
                <a:latin typeface="Verdana" panose="020B0604030504040204" pitchFamily="34" charset="0"/>
              </a:rPr>
              <a:t>Kanye was clearly positioning Tidal as the exclusive streaming service for his music, and subscriptions quickly tripled as a result.  Yet just weeks later, the album was available on his own website, Pandora, Spotify…and even Apple.</a:t>
            </a:r>
          </a:p>
          <a:p>
            <a:pPr eaLnBrk="1" hangingPunct="1"/>
            <a:endParaRPr lang="en-US" altLang="en-US" sz="2200" dirty="0">
              <a:latin typeface="Verdana" panose="020B0604030504040204" pitchFamily="34" charset="0"/>
            </a:endParaRPr>
          </a:p>
          <a:p>
            <a:pPr eaLnBrk="1" hangingPunct="1"/>
            <a:r>
              <a:rPr lang="en-US" altLang="en-US" sz="2200" dirty="0">
                <a:latin typeface="Verdana" panose="020B0604030504040204" pitchFamily="34" charset="0"/>
              </a:rPr>
              <a:t>As a result, Kanye and Tidal are facing a lawsuit alleging false advertising</a:t>
            </a:r>
          </a:p>
        </p:txBody>
      </p:sp>
    </p:spTree>
    <p:extLst>
      <p:ext uri="{BB962C8B-B14F-4D97-AF65-F5344CB8AC3E}">
        <p14:creationId xmlns:p14="http://schemas.microsoft.com/office/powerpoint/2010/main" val="338563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28058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8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3" name="Group 2">
            <a:extLst>
              <a:ext uri="{FF2B5EF4-FFF2-40B4-BE49-F238E27FC236}">
                <a16:creationId xmlns:a16="http://schemas.microsoft.com/office/drawing/2014/main" id="{1382690F-DCCF-49DF-990E-38913E331E7E}"/>
              </a:ext>
            </a:extLst>
          </p:cNvPr>
          <p:cNvGrpSpPr>
            <a:grpSpLocks/>
          </p:cNvGrpSpPr>
          <p:nvPr/>
        </p:nvGrpSpPr>
        <p:grpSpPr bwMode="auto">
          <a:xfrm>
            <a:off x="0" y="0"/>
            <a:ext cx="9144000" cy="976313"/>
            <a:chOff x="0" y="0"/>
            <a:chExt cx="5760" cy="615"/>
          </a:xfrm>
        </p:grpSpPr>
        <p:sp>
          <p:nvSpPr>
            <p:cNvPr id="49159" name="Text Box 3">
              <a:extLst>
                <a:ext uri="{FF2B5EF4-FFF2-40B4-BE49-F238E27FC236}">
                  <a16:creationId xmlns:a16="http://schemas.microsoft.com/office/drawing/2014/main" id="{885C3E71-F362-4E71-91FD-DF958F280A7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49160" name="Text Box 4">
              <a:extLst>
                <a:ext uri="{FF2B5EF4-FFF2-40B4-BE49-F238E27FC236}">
                  <a16:creationId xmlns:a16="http://schemas.microsoft.com/office/drawing/2014/main" id="{F0D23639-207D-4505-8C70-0471A6D7D7F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49154" name="Rectangle 5">
            <a:extLst>
              <a:ext uri="{FF2B5EF4-FFF2-40B4-BE49-F238E27FC236}">
                <a16:creationId xmlns:a16="http://schemas.microsoft.com/office/drawing/2014/main" id="{90C90C9E-0EF2-499B-9F21-A700D4C2D990}"/>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49155" name="Text Box 6">
            <a:extLst>
              <a:ext uri="{FF2B5EF4-FFF2-40B4-BE49-F238E27FC236}">
                <a16:creationId xmlns:a16="http://schemas.microsoft.com/office/drawing/2014/main" id="{6F78B2AD-31A4-4D54-B158-35DAF100A87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12" name="Picture 10" descr="Image result for tidal life of pablo">
            <a:extLst>
              <a:ext uri="{FF2B5EF4-FFF2-40B4-BE49-F238E27FC236}">
                <a16:creationId xmlns:a16="http://schemas.microsoft.com/office/drawing/2014/main" id="{48E1EA28-DB30-411B-8CD9-3E5373845C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191" y="1798638"/>
            <a:ext cx="8700209" cy="3992562"/>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Arrow Connector 3">
            <a:extLst>
              <a:ext uri="{FF2B5EF4-FFF2-40B4-BE49-F238E27FC236}">
                <a16:creationId xmlns:a16="http://schemas.microsoft.com/office/drawing/2014/main" id="{9AEF1872-F538-4964-9978-A41FAFB689E6}"/>
              </a:ext>
            </a:extLst>
          </p:cNvPr>
          <p:cNvCxnSpPr>
            <a:cxnSpLocks/>
          </p:cNvCxnSpPr>
          <p:nvPr/>
        </p:nvCxnSpPr>
        <p:spPr>
          <a:xfrm flipH="1" flipV="1">
            <a:off x="6096000" y="4114800"/>
            <a:ext cx="2057400" cy="1143000"/>
          </a:xfrm>
          <a:prstGeom prst="straightConnector1">
            <a:avLst/>
          </a:prstGeom>
          <a:ln>
            <a:solidFill>
              <a:srgbClr val="FFFF00"/>
            </a:solidFill>
            <a:tailEnd type="triangle"/>
          </a:ln>
        </p:spPr>
        <p:style>
          <a:lnRef idx="3">
            <a:schemeClr val="dk1"/>
          </a:lnRef>
          <a:fillRef idx="0">
            <a:schemeClr val="dk1"/>
          </a:fillRef>
          <a:effectRef idx="2">
            <a:schemeClr val="dk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3623CB83-2E8B-4BB8-A54F-D0BE61B954BD}"/>
              </a:ext>
            </a:extLst>
          </p:cNvPr>
          <p:cNvGrpSpPr>
            <a:grpSpLocks/>
          </p:cNvGrpSpPr>
          <p:nvPr/>
        </p:nvGrpSpPr>
        <p:grpSpPr bwMode="auto">
          <a:xfrm>
            <a:off x="0" y="0"/>
            <a:ext cx="9144000" cy="976313"/>
            <a:chOff x="0" y="0"/>
            <a:chExt cx="5760" cy="615"/>
          </a:xfrm>
        </p:grpSpPr>
        <p:sp>
          <p:nvSpPr>
            <p:cNvPr id="55302" name="Text Box 3">
              <a:extLst>
                <a:ext uri="{FF2B5EF4-FFF2-40B4-BE49-F238E27FC236}">
                  <a16:creationId xmlns:a16="http://schemas.microsoft.com/office/drawing/2014/main" id="{A5A422B2-0643-44AB-AF69-94AD3B9F16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55303" name="Text Box 4">
              <a:extLst>
                <a:ext uri="{FF2B5EF4-FFF2-40B4-BE49-F238E27FC236}">
                  <a16:creationId xmlns:a16="http://schemas.microsoft.com/office/drawing/2014/main" id="{2B639897-5960-40AF-B92A-97CFB19A0A2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5298" name="Rectangle 6">
            <a:extLst>
              <a:ext uri="{FF2B5EF4-FFF2-40B4-BE49-F238E27FC236}">
                <a16:creationId xmlns:a16="http://schemas.microsoft.com/office/drawing/2014/main" id="{55A6291E-8165-4783-8E37-57017D89D37E}"/>
              </a:ext>
            </a:extLst>
          </p:cNvPr>
          <p:cNvSpPr>
            <a:spLocks noChangeArrowheads="1"/>
          </p:cNvSpPr>
          <p:nvPr/>
        </p:nvSpPr>
        <p:spPr bwMode="auto">
          <a:xfrm>
            <a:off x="2057400" y="914400"/>
            <a:ext cx="525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Product Differentiation</a:t>
            </a:r>
          </a:p>
        </p:txBody>
      </p:sp>
      <p:sp>
        <p:nvSpPr>
          <p:cNvPr id="55299" name="Text Box 9">
            <a:extLst>
              <a:ext uri="{FF2B5EF4-FFF2-40B4-BE49-F238E27FC236}">
                <a16:creationId xmlns:a16="http://schemas.microsoft.com/office/drawing/2014/main" id="{F0A8F7CE-5A96-4982-B7D2-01530CDB286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300" name="Text Box 10">
            <a:extLst>
              <a:ext uri="{FF2B5EF4-FFF2-40B4-BE49-F238E27FC236}">
                <a16:creationId xmlns:a16="http://schemas.microsoft.com/office/drawing/2014/main" id="{BD2889A0-AF8B-473C-820D-8D7E5F01E4FA}"/>
              </a:ext>
            </a:extLst>
          </p:cNvPr>
          <p:cNvSpPr txBox="1">
            <a:spLocks noChangeArrowheads="1"/>
          </p:cNvSpPr>
          <p:nvPr/>
        </p:nvSpPr>
        <p:spPr bwMode="auto">
          <a:xfrm>
            <a:off x="781050" y="1829118"/>
            <a:ext cx="78105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solidFill>
                  <a:schemeClr val="accent1">
                    <a:lumMod val="50000"/>
                  </a:schemeClr>
                </a:solidFill>
                <a:latin typeface="Verdana" panose="020B0604030504040204" pitchFamily="34" charset="0"/>
              </a:rPr>
              <a:t>Product differentiation refers to a positioning strategy that can be used to distinguish a company’s products from those of competitors</a:t>
            </a:r>
            <a:endParaRPr lang="en-US" altLang="en-US" sz="1800" dirty="0">
              <a:solidFill>
                <a:schemeClr val="accent1">
                  <a:lumMod val="50000"/>
                </a:schemeClr>
              </a:solidFill>
            </a:endParaRPr>
          </a:p>
        </p:txBody>
      </p:sp>
      <p:pic>
        <p:nvPicPr>
          <p:cNvPr id="5122" name="Picture 2" descr="Image result for product differentiation logo">
            <a:extLst>
              <a:ext uri="{FF2B5EF4-FFF2-40B4-BE49-F238E27FC236}">
                <a16:creationId xmlns:a16="http://schemas.microsoft.com/office/drawing/2014/main" id="{CDDB4F65-1E1D-452B-9A3B-721744F9F3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14575" y="3657600"/>
            <a:ext cx="4819650" cy="269639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3" name="Group 2">
            <a:extLst>
              <a:ext uri="{FF2B5EF4-FFF2-40B4-BE49-F238E27FC236}">
                <a16:creationId xmlns:a16="http://schemas.microsoft.com/office/drawing/2014/main" id="{0070463F-A273-498F-A991-CDE1393C6562}"/>
              </a:ext>
            </a:extLst>
          </p:cNvPr>
          <p:cNvGrpSpPr>
            <a:grpSpLocks/>
          </p:cNvGrpSpPr>
          <p:nvPr/>
        </p:nvGrpSpPr>
        <p:grpSpPr bwMode="auto">
          <a:xfrm>
            <a:off x="0" y="0"/>
            <a:ext cx="9144000" cy="976313"/>
            <a:chOff x="0" y="0"/>
            <a:chExt cx="5760" cy="615"/>
          </a:xfrm>
        </p:grpSpPr>
        <p:sp>
          <p:nvSpPr>
            <p:cNvPr id="8203" name="Text Box 3">
              <a:extLst>
                <a:ext uri="{FF2B5EF4-FFF2-40B4-BE49-F238E27FC236}">
                  <a16:creationId xmlns:a16="http://schemas.microsoft.com/office/drawing/2014/main" id="{1C77A2C9-CB1F-4E7F-B2B9-BC6604A68E5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8204" name="Text Box 4">
              <a:extLst>
                <a:ext uri="{FF2B5EF4-FFF2-40B4-BE49-F238E27FC236}">
                  <a16:creationId xmlns:a16="http://schemas.microsoft.com/office/drawing/2014/main" id="{3AF93F78-3561-41D1-A1E5-38ACFA7EAFD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8194" name="Rectangle 5">
            <a:extLst>
              <a:ext uri="{FF2B5EF4-FFF2-40B4-BE49-F238E27FC236}">
                <a16:creationId xmlns:a16="http://schemas.microsoft.com/office/drawing/2014/main" id="{C0D22C51-B7D5-4446-A060-31F58CBA0341}"/>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8195" name="Line 7">
            <a:extLst>
              <a:ext uri="{FF2B5EF4-FFF2-40B4-BE49-F238E27FC236}">
                <a16:creationId xmlns:a16="http://schemas.microsoft.com/office/drawing/2014/main" id="{945DFCAC-C699-44ED-9B40-0EB4BA01A703}"/>
              </a:ext>
            </a:extLst>
          </p:cNvPr>
          <p:cNvSpPr>
            <a:spLocks noChangeShapeType="1"/>
          </p:cNvSpPr>
          <p:nvPr/>
        </p:nvSpPr>
        <p:spPr bwMode="auto">
          <a:xfrm>
            <a:off x="457200" y="25908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8196" name="Text Box 9">
            <a:extLst>
              <a:ext uri="{FF2B5EF4-FFF2-40B4-BE49-F238E27FC236}">
                <a16:creationId xmlns:a16="http://schemas.microsoft.com/office/drawing/2014/main" id="{D48D91FB-6A2A-48CB-BBC7-C14ABB9FDD6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8197" name="Rectangle 10">
            <a:extLst>
              <a:ext uri="{FF2B5EF4-FFF2-40B4-BE49-F238E27FC236}">
                <a16:creationId xmlns:a16="http://schemas.microsoft.com/office/drawing/2014/main" id="{72C9BC4E-0DDD-47AF-BB02-ADA8E1B8BA58}"/>
              </a:ext>
            </a:extLst>
          </p:cNvPr>
          <p:cNvSpPr>
            <a:spLocks noChangeArrowheads="1"/>
          </p:cNvSpPr>
          <p:nvPr/>
        </p:nvSpPr>
        <p:spPr bwMode="auto">
          <a:xfrm>
            <a:off x="762000" y="1524000"/>
            <a:ext cx="7620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Positioning is important to all sports and entertainment products </a:t>
            </a:r>
          </a:p>
        </p:txBody>
      </p:sp>
      <p:sp>
        <p:nvSpPr>
          <p:cNvPr id="224267" name="Rectangle 11">
            <a:extLst>
              <a:ext uri="{FF2B5EF4-FFF2-40B4-BE49-F238E27FC236}">
                <a16:creationId xmlns:a16="http://schemas.microsoft.com/office/drawing/2014/main" id="{9C4B966F-010B-464B-9CB8-8E26E403B1D4}"/>
              </a:ext>
            </a:extLst>
          </p:cNvPr>
          <p:cNvSpPr>
            <a:spLocks noChangeArrowheads="1"/>
          </p:cNvSpPr>
          <p:nvPr/>
        </p:nvSpPr>
        <p:spPr bwMode="auto">
          <a:xfrm>
            <a:off x="381000" y="2983954"/>
            <a:ext cx="67056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dirty="0">
                <a:latin typeface="Verdana" panose="020B0604030504040204" pitchFamily="34" charset="0"/>
              </a:rPr>
              <a:t>Sports leagues (NBA vs. G League)</a:t>
            </a:r>
          </a:p>
          <a:p>
            <a:pPr eaLnBrk="1" hangingPunct="1"/>
            <a:endParaRPr lang="en-US" altLang="en-US" sz="1200" dirty="0">
              <a:latin typeface="Verdana" panose="020B0604030504040204" pitchFamily="34" charset="0"/>
            </a:endParaRPr>
          </a:p>
          <a:p>
            <a:pPr eaLnBrk="1" hangingPunct="1"/>
            <a:endParaRPr lang="en-US" altLang="en-US" sz="1200" dirty="0">
              <a:latin typeface="Verdana" panose="020B0604030504040204" pitchFamily="34" charset="0"/>
            </a:endParaRPr>
          </a:p>
          <a:p>
            <a:pPr eaLnBrk="1" hangingPunct="1"/>
            <a:endParaRPr lang="en-US" altLang="en-US" sz="1200" dirty="0">
              <a:latin typeface="Verdana" panose="020B0604030504040204" pitchFamily="34" charset="0"/>
            </a:endParaRPr>
          </a:p>
          <a:p>
            <a:pPr eaLnBrk="1" hangingPunct="1"/>
            <a:r>
              <a:rPr lang="en-US" altLang="en-US" dirty="0">
                <a:latin typeface="Verdana" panose="020B0604030504040204" pitchFamily="34" charset="0"/>
              </a:rPr>
              <a:t>Sports teams (The Los Angeles Lakers in the 1980</a:t>
            </a:r>
            <a:r>
              <a:rPr lang="ja-JP" altLang="en-US" dirty="0">
                <a:latin typeface="Verdana" panose="020B0604030504040204" pitchFamily="34" charset="0"/>
              </a:rPr>
              <a:t>’</a:t>
            </a:r>
            <a:r>
              <a:rPr lang="en-US" altLang="ja-JP" dirty="0">
                <a:latin typeface="Verdana" panose="020B0604030504040204" pitchFamily="34" charset="0"/>
              </a:rPr>
              <a:t>s as </a:t>
            </a:r>
            <a:r>
              <a:rPr lang="ja-JP" altLang="en-US" dirty="0">
                <a:latin typeface="Verdana" panose="020B0604030504040204" pitchFamily="34" charset="0"/>
              </a:rPr>
              <a:t>“</a:t>
            </a:r>
            <a:r>
              <a:rPr lang="en-US" altLang="ja-JP" dirty="0">
                <a:latin typeface="Verdana" panose="020B0604030504040204" pitchFamily="34" charset="0"/>
              </a:rPr>
              <a:t>Showtime</a:t>
            </a:r>
            <a:r>
              <a:rPr lang="ja-JP" altLang="en-US" dirty="0">
                <a:latin typeface="Verdana" panose="020B0604030504040204" pitchFamily="34" charset="0"/>
              </a:rPr>
              <a:t>”</a:t>
            </a:r>
            <a:r>
              <a:rPr lang="en-US" altLang="ja-JP" dirty="0">
                <a:latin typeface="Verdana" panose="020B0604030504040204" pitchFamily="34" charset="0"/>
              </a:rPr>
              <a:t>)</a:t>
            </a:r>
          </a:p>
          <a:p>
            <a:pPr eaLnBrk="1" hangingPunct="1"/>
            <a:endParaRPr lang="en-US" altLang="en-US" dirty="0">
              <a:latin typeface="Verdana" panose="020B0604030504040204" pitchFamily="34" charset="0"/>
            </a:endParaRPr>
          </a:p>
          <a:p>
            <a:pPr eaLnBrk="1" hangingPunct="1"/>
            <a:endParaRPr lang="en-US" altLang="en-US" dirty="0">
              <a:latin typeface="Verdana" panose="020B0604030504040204" pitchFamily="34" charset="0"/>
            </a:endParaRPr>
          </a:p>
          <a:p>
            <a:pPr eaLnBrk="1" hangingPunct="1"/>
            <a:r>
              <a:rPr lang="en-US" altLang="en-US" dirty="0">
                <a:latin typeface="Verdana" panose="020B0604030504040204" pitchFamily="34" charset="0"/>
              </a:rPr>
              <a:t>Sporting goods (Under </a:t>
            </a:r>
            <a:r>
              <a:rPr lang="en-US" altLang="en-US" dirty="0" err="1">
                <a:latin typeface="Verdana" panose="020B0604030504040204" pitchFamily="34" charset="0"/>
              </a:rPr>
              <a:t>Armour</a:t>
            </a:r>
            <a:r>
              <a:rPr lang="en-US" altLang="en-US" dirty="0">
                <a:latin typeface="Verdana" panose="020B0604030504040204" pitchFamily="34" charset="0"/>
              </a:rPr>
              <a:t> as comfortable performance apparel) </a:t>
            </a:r>
          </a:p>
        </p:txBody>
      </p:sp>
      <p:pic>
        <p:nvPicPr>
          <p:cNvPr id="224275" name="Picture 19" descr="logo-46">
            <a:extLst>
              <a:ext uri="{FF2B5EF4-FFF2-40B4-BE49-F238E27FC236}">
                <a16:creationId xmlns:a16="http://schemas.microsoft.com/office/drawing/2014/main" id="{D19747C7-F16C-4872-99FB-28425FDF0C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67600" y="5486400"/>
            <a:ext cx="10668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2" name="Picture 1">
            <a:extLst>
              <a:ext uri="{FF2B5EF4-FFF2-40B4-BE49-F238E27FC236}">
                <a16:creationId xmlns:a16="http://schemas.microsoft.com/office/drawing/2014/main" id="{48917D8F-6E42-43DA-A153-F87115B97F9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391400" y="4114800"/>
            <a:ext cx="1222375"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Picture 2" descr="Grand Rapids Drive season ends as NBA G League makes cancellation ...">
            <a:extLst>
              <a:ext uri="{FF2B5EF4-FFF2-40B4-BE49-F238E27FC236}">
                <a16:creationId xmlns:a16="http://schemas.microsoft.com/office/drawing/2014/main" id="{1CFB53BC-A129-4D53-80D3-23BE400198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2907188"/>
            <a:ext cx="1044371" cy="680002"/>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NBA 球隊的LOGO革命史：隊徽的設計與變化» L.DOPE">
            <a:extLst>
              <a:ext uri="{FF2B5EF4-FFF2-40B4-BE49-F238E27FC236}">
                <a16:creationId xmlns:a16="http://schemas.microsoft.com/office/drawing/2014/main" id="{17290C14-EB7C-43F8-A116-AC33BE3C2DAC}"/>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7334" r="27333"/>
          <a:stretch/>
        </p:blipFill>
        <p:spPr bwMode="auto">
          <a:xfrm>
            <a:off x="7180135" y="2781165"/>
            <a:ext cx="422529" cy="9320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7" name="Group 2">
            <a:extLst>
              <a:ext uri="{FF2B5EF4-FFF2-40B4-BE49-F238E27FC236}">
                <a16:creationId xmlns:a16="http://schemas.microsoft.com/office/drawing/2014/main" id="{3623CB83-2E8B-4BB8-A54F-D0BE61B954BD}"/>
              </a:ext>
            </a:extLst>
          </p:cNvPr>
          <p:cNvGrpSpPr>
            <a:grpSpLocks/>
          </p:cNvGrpSpPr>
          <p:nvPr/>
        </p:nvGrpSpPr>
        <p:grpSpPr bwMode="auto">
          <a:xfrm>
            <a:off x="0" y="0"/>
            <a:ext cx="9144000" cy="976313"/>
            <a:chOff x="0" y="0"/>
            <a:chExt cx="5760" cy="615"/>
          </a:xfrm>
        </p:grpSpPr>
        <p:sp>
          <p:nvSpPr>
            <p:cNvPr id="55302" name="Text Box 3">
              <a:extLst>
                <a:ext uri="{FF2B5EF4-FFF2-40B4-BE49-F238E27FC236}">
                  <a16:creationId xmlns:a16="http://schemas.microsoft.com/office/drawing/2014/main" id="{A5A422B2-0643-44AB-AF69-94AD3B9F16E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55303" name="Text Box 4">
              <a:extLst>
                <a:ext uri="{FF2B5EF4-FFF2-40B4-BE49-F238E27FC236}">
                  <a16:creationId xmlns:a16="http://schemas.microsoft.com/office/drawing/2014/main" id="{2B639897-5960-40AF-B92A-97CFB19A0A2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5298" name="Rectangle 6">
            <a:extLst>
              <a:ext uri="{FF2B5EF4-FFF2-40B4-BE49-F238E27FC236}">
                <a16:creationId xmlns:a16="http://schemas.microsoft.com/office/drawing/2014/main" id="{55A6291E-8165-4783-8E37-57017D89D37E}"/>
              </a:ext>
            </a:extLst>
          </p:cNvPr>
          <p:cNvSpPr>
            <a:spLocks noChangeArrowheads="1"/>
          </p:cNvSpPr>
          <p:nvPr/>
        </p:nvSpPr>
        <p:spPr bwMode="auto">
          <a:xfrm>
            <a:off x="2057400" y="914400"/>
            <a:ext cx="525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Product Differentiation</a:t>
            </a:r>
          </a:p>
        </p:txBody>
      </p:sp>
      <p:sp>
        <p:nvSpPr>
          <p:cNvPr id="55299" name="Text Box 9">
            <a:extLst>
              <a:ext uri="{FF2B5EF4-FFF2-40B4-BE49-F238E27FC236}">
                <a16:creationId xmlns:a16="http://schemas.microsoft.com/office/drawing/2014/main" id="{F0A8F7CE-5A96-4982-B7D2-01530CDB286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55300" name="Text Box 10">
            <a:extLst>
              <a:ext uri="{FF2B5EF4-FFF2-40B4-BE49-F238E27FC236}">
                <a16:creationId xmlns:a16="http://schemas.microsoft.com/office/drawing/2014/main" id="{BD2889A0-AF8B-473C-820D-8D7E5F01E4FA}"/>
              </a:ext>
            </a:extLst>
          </p:cNvPr>
          <p:cNvSpPr txBox="1">
            <a:spLocks noChangeArrowheads="1"/>
          </p:cNvSpPr>
          <p:nvPr/>
        </p:nvSpPr>
        <p:spPr bwMode="auto">
          <a:xfrm>
            <a:off x="723900" y="1778318"/>
            <a:ext cx="7696200"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solidFill>
                  <a:srgbClr val="3333FF"/>
                </a:solidFill>
                <a:latin typeface="Verdana" panose="020B0604030504040204" pitchFamily="34" charset="0"/>
              </a:rPr>
              <a:t>For example, when the XFL developed its marketing strategy, the league made a concerted effort to focus on affordability, making sure to create ticket plans that would be available to a family of four for under $100 to differentiate its product from the NFL</a:t>
            </a:r>
            <a:endParaRPr lang="en-US" altLang="en-US" sz="1800" dirty="0">
              <a:solidFill>
                <a:srgbClr val="3333FF"/>
              </a:solidFill>
            </a:endParaRPr>
          </a:p>
        </p:txBody>
      </p:sp>
      <p:pic>
        <p:nvPicPr>
          <p:cNvPr id="4098" name="Picture 2" descr="Image result for xfl vs nfl">
            <a:extLst>
              <a:ext uri="{FF2B5EF4-FFF2-40B4-BE49-F238E27FC236}">
                <a16:creationId xmlns:a16="http://schemas.microsoft.com/office/drawing/2014/main" id="{F0068AF1-C020-437D-94E6-EA9FD766F3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600" y="4391442"/>
            <a:ext cx="36576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67582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60F972C7-4A57-4D29-BE3E-99B37D867147}"/>
              </a:ext>
            </a:extLst>
          </p:cNvPr>
          <p:cNvGrpSpPr>
            <a:grpSpLocks/>
          </p:cNvGrpSpPr>
          <p:nvPr/>
        </p:nvGrpSpPr>
        <p:grpSpPr bwMode="auto">
          <a:xfrm>
            <a:off x="0" y="0"/>
            <a:ext cx="9144000" cy="976313"/>
            <a:chOff x="0" y="0"/>
            <a:chExt cx="5760" cy="615"/>
          </a:xfrm>
        </p:grpSpPr>
        <p:sp>
          <p:nvSpPr>
            <p:cNvPr id="59398" name="Text Box 3">
              <a:extLst>
                <a:ext uri="{FF2B5EF4-FFF2-40B4-BE49-F238E27FC236}">
                  <a16:creationId xmlns:a16="http://schemas.microsoft.com/office/drawing/2014/main" id="{5E5318D9-CB32-40B7-87B3-9B98F2B0B7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59399" name="Text Box 4">
              <a:extLst>
                <a:ext uri="{FF2B5EF4-FFF2-40B4-BE49-F238E27FC236}">
                  <a16:creationId xmlns:a16="http://schemas.microsoft.com/office/drawing/2014/main" id="{C36A18B7-4917-4984-B175-A973D1388B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9394" name="Rectangle 6">
            <a:extLst>
              <a:ext uri="{FF2B5EF4-FFF2-40B4-BE49-F238E27FC236}">
                <a16:creationId xmlns:a16="http://schemas.microsoft.com/office/drawing/2014/main" id="{094FD489-2F07-4C2B-89FC-29C3A3DC6715}"/>
              </a:ext>
            </a:extLst>
          </p:cNvPr>
          <p:cNvSpPr>
            <a:spLocks noChangeArrowheads="1"/>
          </p:cNvSpPr>
          <p:nvPr/>
        </p:nvSpPr>
        <p:spPr bwMode="auto">
          <a:xfrm>
            <a:off x="2057400" y="914400"/>
            <a:ext cx="525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Product Differentiation</a:t>
            </a:r>
          </a:p>
        </p:txBody>
      </p:sp>
      <p:sp>
        <p:nvSpPr>
          <p:cNvPr id="59395" name="Text Box 9">
            <a:extLst>
              <a:ext uri="{FF2B5EF4-FFF2-40B4-BE49-F238E27FC236}">
                <a16:creationId xmlns:a16="http://schemas.microsoft.com/office/drawing/2014/main" id="{CB95A2C7-72C7-4166-B1AD-E9DE540CF9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en-US" altLang="en-US" sz="1000" dirty="0">
                <a:solidFill>
                  <a:schemeClr val="bg1"/>
                </a:solidFill>
                <a:latin typeface="Verdana" panose="020B0604030504040204" pitchFamily="34" charset="0"/>
              </a:rPr>
              <a:t>2020 by Sports Career Consulting, LLC</a:t>
            </a:r>
          </a:p>
        </p:txBody>
      </p:sp>
      <p:sp>
        <p:nvSpPr>
          <p:cNvPr id="59396" name="Text Box 10">
            <a:extLst>
              <a:ext uri="{FF2B5EF4-FFF2-40B4-BE49-F238E27FC236}">
                <a16:creationId xmlns:a16="http://schemas.microsoft.com/office/drawing/2014/main" id="{6A801DF8-794A-4DF1-AF61-1D91D8E234F2}"/>
              </a:ext>
            </a:extLst>
          </p:cNvPr>
          <p:cNvSpPr txBox="1">
            <a:spLocks noChangeArrowheads="1"/>
          </p:cNvSpPr>
          <p:nvPr/>
        </p:nvSpPr>
        <p:spPr bwMode="auto">
          <a:xfrm>
            <a:off x="228600" y="2209800"/>
            <a:ext cx="4343400" cy="341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dirty="0">
                <a:latin typeface="Verdana" panose="020B0604030504040204" pitchFamily="34" charset="0"/>
              </a:rPr>
              <a:t>When the BIG3 basketball league launched in 2017, it differentiated itself from existing basketball leagues by establishing unique rules and game play, including a 4-point shot, no “foul outs” and a smaller court size </a:t>
            </a:r>
          </a:p>
        </p:txBody>
      </p:sp>
      <p:pic>
        <p:nvPicPr>
          <p:cNvPr id="59397" name="Picture 8">
            <a:extLst>
              <a:ext uri="{FF2B5EF4-FFF2-40B4-BE49-F238E27FC236}">
                <a16:creationId xmlns:a16="http://schemas.microsoft.com/office/drawing/2014/main" id="{8C0F9420-453B-4013-8708-7AC8FCD1C7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1600" y="1752600"/>
            <a:ext cx="3138488" cy="454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393" name="Group 2">
            <a:extLst>
              <a:ext uri="{FF2B5EF4-FFF2-40B4-BE49-F238E27FC236}">
                <a16:creationId xmlns:a16="http://schemas.microsoft.com/office/drawing/2014/main" id="{60F972C7-4A57-4D29-BE3E-99B37D867147}"/>
              </a:ext>
            </a:extLst>
          </p:cNvPr>
          <p:cNvGrpSpPr>
            <a:grpSpLocks/>
          </p:cNvGrpSpPr>
          <p:nvPr/>
        </p:nvGrpSpPr>
        <p:grpSpPr bwMode="auto">
          <a:xfrm>
            <a:off x="0" y="0"/>
            <a:ext cx="9144000" cy="976313"/>
            <a:chOff x="0" y="0"/>
            <a:chExt cx="5760" cy="615"/>
          </a:xfrm>
        </p:grpSpPr>
        <p:sp>
          <p:nvSpPr>
            <p:cNvPr id="59398" name="Text Box 3">
              <a:extLst>
                <a:ext uri="{FF2B5EF4-FFF2-40B4-BE49-F238E27FC236}">
                  <a16:creationId xmlns:a16="http://schemas.microsoft.com/office/drawing/2014/main" id="{5E5318D9-CB32-40B7-87B3-9B98F2B0B74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59399" name="Text Box 4">
              <a:extLst>
                <a:ext uri="{FF2B5EF4-FFF2-40B4-BE49-F238E27FC236}">
                  <a16:creationId xmlns:a16="http://schemas.microsoft.com/office/drawing/2014/main" id="{C36A18B7-4917-4984-B175-A973D1388B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59394" name="Rectangle 6">
            <a:extLst>
              <a:ext uri="{FF2B5EF4-FFF2-40B4-BE49-F238E27FC236}">
                <a16:creationId xmlns:a16="http://schemas.microsoft.com/office/drawing/2014/main" id="{094FD489-2F07-4C2B-89FC-29C3A3DC6715}"/>
              </a:ext>
            </a:extLst>
          </p:cNvPr>
          <p:cNvSpPr>
            <a:spLocks noChangeArrowheads="1"/>
          </p:cNvSpPr>
          <p:nvPr/>
        </p:nvSpPr>
        <p:spPr bwMode="auto">
          <a:xfrm>
            <a:off x="2057400" y="914400"/>
            <a:ext cx="5257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Product Differentiation</a:t>
            </a:r>
          </a:p>
        </p:txBody>
      </p:sp>
      <p:sp>
        <p:nvSpPr>
          <p:cNvPr id="59395" name="Text Box 9">
            <a:extLst>
              <a:ext uri="{FF2B5EF4-FFF2-40B4-BE49-F238E27FC236}">
                <a16:creationId xmlns:a16="http://schemas.microsoft.com/office/drawing/2014/main" id="{CB95A2C7-72C7-4166-B1AD-E9DE540CF91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en-US" altLang="en-US" sz="1000" dirty="0">
                <a:solidFill>
                  <a:schemeClr val="bg1"/>
                </a:solidFill>
                <a:latin typeface="Verdana" panose="020B0604030504040204" pitchFamily="34" charset="0"/>
              </a:rPr>
              <a:t>2020 by Sports Career Consulting, LLC</a:t>
            </a:r>
          </a:p>
        </p:txBody>
      </p:sp>
      <p:sp>
        <p:nvSpPr>
          <p:cNvPr id="59396" name="Text Box 10">
            <a:extLst>
              <a:ext uri="{FF2B5EF4-FFF2-40B4-BE49-F238E27FC236}">
                <a16:creationId xmlns:a16="http://schemas.microsoft.com/office/drawing/2014/main" id="{6A801DF8-794A-4DF1-AF61-1D91D8E234F2}"/>
              </a:ext>
            </a:extLst>
          </p:cNvPr>
          <p:cNvSpPr txBox="1">
            <a:spLocks noChangeArrowheads="1"/>
          </p:cNvSpPr>
          <p:nvPr/>
        </p:nvSpPr>
        <p:spPr bwMode="auto">
          <a:xfrm>
            <a:off x="381000" y="1612642"/>
            <a:ext cx="502920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spcBef>
                <a:spcPct val="50000"/>
              </a:spcBef>
            </a:pPr>
            <a:r>
              <a:rPr lang="en-US" altLang="en-US" sz="2000" dirty="0">
                <a:latin typeface="Verdana" panose="020B0604030504040204" pitchFamily="34" charset="0"/>
              </a:rPr>
              <a:t>Minor League Baseball teams often position their brand as family-friendly and a form of entertainment that is all about fans and the fan experience and less about luxury suites and corporate sponsors</a:t>
            </a:r>
          </a:p>
          <a:p>
            <a:pPr algn="ctr" eaLnBrk="1" hangingPunct="1">
              <a:spcBef>
                <a:spcPct val="50000"/>
              </a:spcBef>
            </a:pPr>
            <a:endParaRPr lang="en-US" altLang="en-US" sz="2000" dirty="0">
              <a:latin typeface="Verdana" panose="020B0604030504040204" pitchFamily="34" charset="0"/>
            </a:endParaRPr>
          </a:p>
          <a:p>
            <a:pPr algn="ctr" eaLnBrk="1" hangingPunct="1">
              <a:spcBef>
                <a:spcPct val="50000"/>
              </a:spcBef>
            </a:pPr>
            <a:r>
              <a:rPr lang="en-US" altLang="en-US" sz="2000" dirty="0">
                <a:latin typeface="Verdana" panose="020B0604030504040204" pitchFamily="34" charset="0"/>
              </a:rPr>
              <a:t>In 2020, the Savanna Bananas introduced an aggressive strategy to position the team that way when they announced that they would discontinue any advertising at the team’s games for the season, including ballpark signage, game day programs and P.A. announcements</a:t>
            </a:r>
          </a:p>
        </p:txBody>
      </p:sp>
      <p:pic>
        <p:nvPicPr>
          <p:cNvPr id="4098" name="Picture 2" descr="Savannah Bananas Announce First Ever Ad-Free Stadium - The ...">
            <a:extLst>
              <a:ext uri="{FF2B5EF4-FFF2-40B4-BE49-F238E27FC236}">
                <a16:creationId xmlns:a16="http://schemas.microsoft.com/office/drawing/2014/main" id="{8A1E792B-683F-437D-A88D-E3852FF5989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4495800"/>
            <a:ext cx="2466975" cy="184785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avannah Bananas to Make Grayson Stadium Ad-Free Ballpark ...">
            <a:extLst>
              <a:ext uri="{FF2B5EF4-FFF2-40B4-BE49-F238E27FC236}">
                <a16:creationId xmlns:a16="http://schemas.microsoft.com/office/drawing/2014/main" id="{3D51835E-20BA-428D-88F1-E1871381C0D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43600" y="1604175"/>
            <a:ext cx="2381250" cy="213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79963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1" name="Group 2">
            <a:extLst>
              <a:ext uri="{FF2B5EF4-FFF2-40B4-BE49-F238E27FC236}">
                <a16:creationId xmlns:a16="http://schemas.microsoft.com/office/drawing/2014/main" id="{E92B0529-D618-4EF3-8D41-B86B4023B7ED}"/>
              </a:ext>
            </a:extLst>
          </p:cNvPr>
          <p:cNvGrpSpPr>
            <a:grpSpLocks/>
          </p:cNvGrpSpPr>
          <p:nvPr/>
        </p:nvGrpSpPr>
        <p:grpSpPr bwMode="auto">
          <a:xfrm>
            <a:off x="0" y="0"/>
            <a:ext cx="9144000" cy="976313"/>
            <a:chOff x="0" y="0"/>
            <a:chExt cx="5760" cy="615"/>
          </a:xfrm>
        </p:grpSpPr>
        <p:sp>
          <p:nvSpPr>
            <p:cNvPr id="61447" name="Text Box 3">
              <a:extLst>
                <a:ext uri="{FF2B5EF4-FFF2-40B4-BE49-F238E27FC236}">
                  <a16:creationId xmlns:a16="http://schemas.microsoft.com/office/drawing/2014/main" id="{0619582F-DF6E-4EAE-872A-1C231F64563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61448" name="Text Box 4">
              <a:extLst>
                <a:ext uri="{FF2B5EF4-FFF2-40B4-BE49-F238E27FC236}">
                  <a16:creationId xmlns:a16="http://schemas.microsoft.com/office/drawing/2014/main" id="{9F4EC9A0-B207-4D59-884E-2B03ABAC40BC}"/>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15717" name="Rectangle 5">
            <a:extLst>
              <a:ext uri="{FF2B5EF4-FFF2-40B4-BE49-F238E27FC236}">
                <a16:creationId xmlns:a16="http://schemas.microsoft.com/office/drawing/2014/main" id="{D0710095-D569-4ED0-A7D6-B4F0001579F9}"/>
              </a:ext>
            </a:extLst>
          </p:cNvPr>
          <p:cNvSpPr>
            <a:spLocks noChangeArrowheads="1"/>
          </p:cNvSpPr>
          <p:nvPr/>
        </p:nvSpPr>
        <p:spPr bwMode="auto">
          <a:xfrm>
            <a:off x="381000" y="1452563"/>
            <a:ext cx="3886200" cy="447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dirty="0">
              <a:solidFill>
                <a:srgbClr val="008000"/>
              </a:solidFill>
              <a:latin typeface="Verdana" panose="020B0604030504040204" pitchFamily="34" charset="0"/>
            </a:endParaRPr>
          </a:p>
          <a:p>
            <a:pPr eaLnBrk="1" hangingPunct="1"/>
            <a:r>
              <a:rPr lang="en-US" altLang="en-US" dirty="0">
                <a:solidFill>
                  <a:srgbClr val="008000"/>
                </a:solidFill>
                <a:latin typeface="Verdana" panose="020B0604030504040204" pitchFamily="34" charset="0"/>
              </a:rPr>
              <a:t>A private golf course may be suffering slumping membership sales. </a:t>
            </a:r>
          </a:p>
          <a:p>
            <a:pPr eaLnBrk="1" hangingPunct="1"/>
            <a:endParaRPr lang="en-US" altLang="en-US" dirty="0">
              <a:solidFill>
                <a:srgbClr val="008000"/>
              </a:solidFill>
              <a:latin typeface="Verdana" panose="020B0604030504040204" pitchFamily="34" charset="0"/>
            </a:endParaRPr>
          </a:p>
          <a:p>
            <a:pPr eaLnBrk="1" hangingPunct="1"/>
            <a:r>
              <a:rPr lang="en-US" altLang="en-US" dirty="0">
                <a:solidFill>
                  <a:srgbClr val="008000"/>
                </a:solidFill>
                <a:latin typeface="Verdana" panose="020B0604030504040204" pitchFamily="34" charset="0"/>
              </a:rPr>
              <a:t>Management may choose to open up the course to the public, which will ultimately require a well planned re-positioning strategy </a:t>
            </a:r>
          </a:p>
        </p:txBody>
      </p:sp>
      <p:sp>
        <p:nvSpPr>
          <p:cNvPr id="61443" name="Rectangle 6">
            <a:extLst>
              <a:ext uri="{FF2B5EF4-FFF2-40B4-BE49-F238E27FC236}">
                <a16:creationId xmlns:a16="http://schemas.microsoft.com/office/drawing/2014/main" id="{2CBBEBD5-CD3A-448A-AAFC-6A0F0824E5FB}"/>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sp>
        <p:nvSpPr>
          <p:cNvPr id="115719" name="Line 7">
            <a:extLst>
              <a:ext uri="{FF2B5EF4-FFF2-40B4-BE49-F238E27FC236}">
                <a16:creationId xmlns:a16="http://schemas.microsoft.com/office/drawing/2014/main" id="{7F32ACB0-1BB4-4A05-B6FF-2C1D695C5FD4}"/>
              </a:ext>
            </a:extLst>
          </p:cNvPr>
          <p:cNvSpPr>
            <a:spLocks noChangeShapeType="1"/>
          </p:cNvSpPr>
          <p:nvPr/>
        </p:nvSpPr>
        <p:spPr bwMode="auto">
          <a:xfrm>
            <a:off x="4572000" y="1828800"/>
            <a:ext cx="0" cy="411480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5720" name="Rectangle 8">
            <a:extLst>
              <a:ext uri="{FF2B5EF4-FFF2-40B4-BE49-F238E27FC236}">
                <a16:creationId xmlns:a16="http://schemas.microsoft.com/office/drawing/2014/main" id="{C8B752E2-DBDB-4DBD-AD6A-F6997F3319B9}"/>
              </a:ext>
            </a:extLst>
          </p:cNvPr>
          <p:cNvSpPr>
            <a:spLocks noChangeArrowheads="1"/>
          </p:cNvSpPr>
          <p:nvPr/>
        </p:nvSpPr>
        <p:spPr bwMode="auto">
          <a:xfrm>
            <a:off x="5105400" y="2438400"/>
            <a:ext cx="3581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b="1">
                <a:solidFill>
                  <a:srgbClr val="000066"/>
                </a:solidFill>
                <a:latin typeface="Verdana" panose="020B0604030504040204" pitchFamily="34" charset="0"/>
              </a:rPr>
              <a:t>Re-Positioning:</a:t>
            </a:r>
            <a:r>
              <a:rPr lang="en-US" altLang="en-US" b="1">
                <a:latin typeface="Verdana" panose="020B0604030504040204" pitchFamily="34" charset="0"/>
              </a:rPr>
              <a:t> </a:t>
            </a:r>
            <a:endParaRPr lang="en-US" altLang="en-US">
              <a:latin typeface="Verdana" panose="020B0604030504040204" pitchFamily="34" charset="0"/>
            </a:endParaRPr>
          </a:p>
          <a:p>
            <a:pPr eaLnBrk="1" hangingPunct="1"/>
            <a:endParaRPr lang="en-US" altLang="en-US">
              <a:latin typeface="Verdana" panose="020B0604030504040204" pitchFamily="34" charset="0"/>
            </a:endParaRPr>
          </a:p>
          <a:p>
            <a:pPr eaLnBrk="1" hangingPunct="1"/>
            <a:r>
              <a:rPr lang="en-US" altLang="en-US">
                <a:latin typeface="Verdana" panose="020B0604030504040204" pitchFamily="34" charset="0"/>
              </a:rPr>
              <a:t>A marketer</a:t>
            </a:r>
            <a:r>
              <a:rPr lang="ja-JP" altLang="en-US">
                <a:latin typeface="Verdana" panose="020B0604030504040204" pitchFamily="34" charset="0"/>
              </a:rPr>
              <a:t>’</a:t>
            </a:r>
            <a:r>
              <a:rPr lang="en-US" altLang="ja-JP">
                <a:latin typeface="Verdana" panose="020B0604030504040204" pitchFamily="34" charset="0"/>
              </a:rPr>
              <a:t>s plan for changing consumers</a:t>
            </a:r>
            <a:r>
              <a:rPr lang="ja-JP" altLang="en-US">
                <a:latin typeface="Verdana" panose="020B0604030504040204" pitchFamily="34" charset="0"/>
              </a:rPr>
              <a:t>’</a:t>
            </a:r>
            <a:r>
              <a:rPr lang="en-US" altLang="ja-JP">
                <a:latin typeface="Verdana" panose="020B0604030504040204" pitchFamily="34" charset="0"/>
              </a:rPr>
              <a:t> perceptions of a brand in comparison to competing brands</a:t>
            </a:r>
            <a:endParaRPr lang="en-US" altLang="en-US">
              <a:latin typeface="Verdana" panose="020B0604030504040204" pitchFamily="34" charset="0"/>
            </a:endParaRPr>
          </a:p>
        </p:txBody>
      </p:sp>
      <p:sp>
        <p:nvSpPr>
          <p:cNvPr id="61446" name="Text Box 9">
            <a:extLst>
              <a:ext uri="{FF2B5EF4-FFF2-40B4-BE49-F238E27FC236}">
                <a16:creationId xmlns:a16="http://schemas.microsoft.com/office/drawing/2014/main" id="{D6E0BAB9-77BE-4AE7-AF55-8D228A408E0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15720"/>
                                        </p:tgtEl>
                                        <p:attrNameLst>
                                          <p:attrName>style.visibility</p:attrName>
                                        </p:attrNameLst>
                                      </p:cBhvr>
                                      <p:to>
                                        <p:strVal val="visible"/>
                                      </p:to>
                                    </p:set>
                                    <p:anim calcmode="lin" valueType="num">
                                      <p:cBhvr additive="base">
                                        <p:cTn id="7" dur="500" fill="hold"/>
                                        <p:tgtEl>
                                          <p:spTgt spid="115720"/>
                                        </p:tgtEl>
                                        <p:attrNameLst>
                                          <p:attrName>ppt_x</p:attrName>
                                        </p:attrNameLst>
                                      </p:cBhvr>
                                      <p:tavLst>
                                        <p:tav tm="0">
                                          <p:val>
                                            <p:strVal val="1+#ppt_w/2"/>
                                          </p:val>
                                        </p:tav>
                                        <p:tav tm="100000">
                                          <p:val>
                                            <p:strVal val="#ppt_x"/>
                                          </p:val>
                                        </p:tav>
                                      </p:tavLst>
                                    </p:anim>
                                    <p:anim calcmode="lin" valueType="num">
                                      <p:cBhvr additive="base">
                                        <p:cTn id="8" dur="500" fill="hold"/>
                                        <p:tgtEl>
                                          <p:spTgt spid="115720"/>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15719"/>
                                        </p:tgtEl>
                                        <p:attrNameLst>
                                          <p:attrName>style.visibility</p:attrName>
                                        </p:attrNameLst>
                                      </p:cBhvr>
                                      <p:to>
                                        <p:strVal val="visible"/>
                                      </p:to>
                                    </p:set>
                                    <p:animEffect transition="in" filter="dissolve">
                                      <p:cBhvr>
                                        <p:cTn id="11" dur="500"/>
                                        <p:tgtEl>
                                          <p:spTgt spid="115719"/>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15717">
                                            <p:txEl>
                                              <p:pRg st="1" end="1"/>
                                            </p:txEl>
                                          </p:spTgt>
                                        </p:tgtEl>
                                        <p:attrNameLst>
                                          <p:attrName>style.visibility</p:attrName>
                                        </p:attrNameLst>
                                      </p:cBhvr>
                                      <p:to>
                                        <p:strVal val="visible"/>
                                      </p:to>
                                    </p:set>
                                    <p:anim calcmode="lin" valueType="num">
                                      <p:cBhvr additive="base">
                                        <p:cTn id="15" dur="500" fill="hold"/>
                                        <p:tgtEl>
                                          <p:spTgt spid="115717">
                                            <p:txEl>
                                              <p:pRg st="1" end="1"/>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15717">
                                            <p:txEl>
                                              <p:pRg st="1" end="1"/>
                                            </p:txEl>
                                          </p:spTgt>
                                        </p:tgtEl>
                                        <p:attrNameLst>
                                          <p:attrName>ppt_y</p:attrName>
                                        </p:attrNameLst>
                                      </p:cBhvr>
                                      <p:tavLst>
                                        <p:tav tm="0">
                                          <p:val>
                                            <p:strVal val="#ppt_y"/>
                                          </p:val>
                                        </p:tav>
                                        <p:tav tm="100000">
                                          <p:val>
                                            <p:strVal val="#ppt_y"/>
                                          </p:val>
                                        </p:tav>
                                      </p:tavLst>
                                    </p:anim>
                                  </p:childTnLst>
                                </p:cTn>
                              </p:par>
                            </p:childTnLst>
                          </p:cTn>
                        </p:par>
                        <p:par>
                          <p:cTn id="17" fill="hold" nodeType="afterGroup">
                            <p:stCondLst>
                              <p:cond delay="1000"/>
                            </p:stCondLst>
                            <p:childTnLst>
                              <p:par>
                                <p:cTn id="18" presetID="2" presetClass="entr" presetSubtype="8" fill="hold" nodeType="afterEffect">
                                  <p:stCondLst>
                                    <p:cond delay="0"/>
                                  </p:stCondLst>
                                  <p:childTnLst>
                                    <p:set>
                                      <p:cBhvr>
                                        <p:cTn id="19" dur="1" fill="hold">
                                          <p:stCondLst>
                                            <p:cond delay="0"/>
                                          </p:stCondLst>
                                        </p:cTn>
                                        <p:tgtEl>
                                          <p:spTgt spid="115717">
                                            <p:txEl>
                                              <p:pRg st="3" end="3"/>
                                            </p:txEl>
                                          </p:spTgt>
                                        </p:tgtEl>
                                        <p:attrNameLst>
                                          <p:attrName>style.visibility</p:attrName>
                                        </p:attrNameLst>
                                      </p:cBhvr>
                                      <p:to>
                                        <p:strVal val="visible"/>
                                      </p:to>
                                    </p:set>
                                    <p:anim calcmode="lin" valueType="num">
                                      <p:cBhvr additive="base">
                                        <p:cTn id="20" dur="500" fill="hold"/>
                                        <p:tgtEl>
                                          <p:spTgt spid="115717">
                                            <p:txEl>
                                              <p:pRg st="3" end="3"/>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115717">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20"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489" name="Group 2">
            <a:extLst>
              <a:ext uri="{FF2B5EF4-FFF2-40B4-BE49-F238E27FC236}">
                <a16:creationId xmlns:a16="http://schemas.microsoft.com/office/drawing/2014/main" id="{55F24CA8-E5C3-4596-97D2-3DC53B54B6D3}"/>
              </a:ext>
            </a:extLst>
          </p:cNvPr>
          <p:cNvGrpSpPr>
            <a:grpSpLocks/>
          </p:cNvGrpSpPr>
          <p:nvPr/>
        </p:nvGrpSpPr>
        <p:grpSpPr bwMode="auto">
          <a:xfrm>
            <a:off x="0" y="0"/>
            <a:ext cx="9144000" cy="976313"/>
            <a:chOff x="0" y="0"/>
            <a:chExt cx="5760" cy="615"/>
          </a:xfrm>
        </p:grpSpPr>
        <p:sp>
          <p:nvSpPr>
            <p:cNvPr id="63494" name="Text Box 3">
              <a:extLst>
                <a:ext uri="{FF2B5EF4-FFF2-40B4-BE49-F238E27FC236}">
                  <a16:creationId xmlns:a16="http://schemas.microsoft.com/office/drawing/2014/main" id="{E07998C6-134F-4505-82EC-2F57274EA96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63495" name="Text Box 4">
              <a:extLst>
                <a:ext uri="{FF2B5EF4-FFF2-40B4-BE49-F238E27FC236}">
                  <a16:creationId xmlns:a16="http://schemas.microsoft.com/office/drawing/2014/main" id="{DF0E5738-ED66-456A-A069-A51B3BC88C50}"/>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89445" name="Rectangle 5">
            <a:extLst>
              <a:ext uri="{FF2B5EF4-FFF2-40B4-BE49-F238E27FC236}">
                <a16:creationId xmlns:a16="http://schemas.microsoft.com/office/drawing/2014/main" id="{823D557E-5ACD-428F-90A2-5E5706376CE4}"/>
              </a:ext>
            </a:extLst>
          </p:cNvPr>
          <p:cNvSpPr>
            <a:spLocks noChangeArrowheads="1"/>
          </p:cNvSpPr>
          <p:nvPr/>
        </p:nvSpPr>
        <p:spPr bwMode="auto">
          <a:xfrm>
            <a:off x="228600" y="1720850"/>
            <a:ext cx="8686800" cy="277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endParaRPr lang="en-US" altLang="en-US" sz="800">
              <a:solidFill>
                <a:srgbClr val="008000"/>
              </a:solidFill>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Re-positioning involves identifying who the new target market is and a strategy for creating awareness and demand within that market</a:t>
            </a:r>
          </a:p>
          <a:p>
            <a:pPr eaLnBrk="1" hangingPunct="1">
              <a:buFont typeface="Wingdings" panose="05000000000000000000" pitchFamily="2" charset="2"/>
              <a:buNone/>
            </a:pPr>
            <a:endParaRPr lang="en-US" altLang="en-US">
              <a:solidFill>
                <a:srgbClr val="008000"/>
              </a:solidFill>
              <a:latin typeface="Verdana" panose="020B0604030504040204" pitchFamily="34" charset="0"/>
            </a:endParaRPr>
          </a:p>
          <a:p>
            <a:pPr eaLnBrk="1" hangingPunct="1">
              <a:buFont typeface="Wingdings" panose="05000000000000000000" pitchFamily="2" charset="2"/>
              <a:buChar char="Ø"/>
            </a:pPr>
            <a:r>
              <a:rPr lang="en-US" altLang="en-US">
                <a:solidFill>
                  <a:srgbClr val="008000"/>
                </a:solidFill>
                <a:latin typeface="Verdana" panose="020B0604030504040204" pitchFamily="34" charset="0"/>
              </a:rPr>
              <a:t> Part of the re-positioning effort in this case would require sending a message to the target market that the club is affordable by public standards</a:t>
            </a:r>
            <a:endParaRPr lang="en-US" altLang="en-US" sz="1400">
              <a:solidFill>
                <a:srgbClr val="008000"/>
              </a:solidFill>
              <a:latin typeface="Verdana" panose="020B0604030504040204" pitchFamily="34" charset="0"/>
            </a:endParaRPr>
          </a:p>
        </p:txBody>
      </p:sp>
      <p:sp>
        <p:nvSpPr>
          <p:cNvPr id="63491" name="Rectangle 6">
            <a:extLst>
              <a:ext uri="{FF2B5EF4-FFF2-40B4-BE49-F238E27FC236}">
                <a16:creationId xmlns:a16="http://schemas.microsoft.com/office/drawing/2014/main" id="{D9C2B3E0-3110-4C27-8D89-028DC29921A5}"/>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pic>
        <p:nvPicPr>
          <p:cNvPr id="189447" name="Picture 7" descr="Olympia Fields Country Club - North Course 3rd">
            <a:extLst>
              <a:ext uri="{FF2B5EF4-FFF2-40B4-BE49-F238E27FC236}">
                <a16:creationId xmlns:a16="http://schemas.microsoft.com/office/drawing/2014/main" id="{866394F1-8E45-45E1-ADB7-6DE9C9023D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3800" y="487680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3" name="Text Box 8">
            <a:extLst>
              <a:ext uri="{FF2B5EF4-FFF2-40B4-BE49-F238E27FC236}">
                <a16:creationId xmlns:a16="http://schemas.microsoft.com/office/drawing/2014/main" id="{052E2217-6B0A-4474-B6DC-73B1BD96A36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afterEffect">
                                  <p:stCondLst>
                                    <p:cond delay="0"/>
                                  </p:stCondLst>
                                  <p:childTnLst>
                                    <p:set>
                                      <p:cBhvr>
                                        <p:cTn id="6" dur="1" fill="hold">
                                          <p:stCondLst>
                                            <p:cond delay="0"/>
                                          </p:stCondLst>
                                        </p:cTn>
                                        <p:tgtEl>
                                          <p:spTgt spid="189445">
                                            <p:txEl>
                                              <p:pRg st="1" end="1"/>
                                            </p:txEl>
                                          </p:spTgt>
                                        </p:tgtEl>
                                        <p:attrNameLst>
                                          <p:attrName>style.visibility</p:attrName>
                                        </p:attrNameLst>
                                      </p:cBhvr>
                                      <p:to>
                                        <p:strVal val="visible"/>
                                      </p:to>
                                    </p:set>
                                    <p:anim calcmode="lin" valueType="num">
                                      <p:cBhvr additive="base">
                                        <p:cTn id="7" dur="500" fill="hold"/>
                                        <p:tgtEl>
                                          <p:spTgt spid="189445">
                                            <p:txEl>
                                              <p:pRg st="1"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89445">
                                            <p:txEl>
                                              <p:pRg st="1" end="1"/>
                                            </p:txEl>
                                          </p:spTgt>
                                        </p:tgtEl>
                                        <p:attrNameLst>
                                          <p:attrName>ppt_y</p:attrName>
                                        </p:attrNameLst>
                                      </p:cBhvr>
                                      <p:tavLst>
                                        <p:tav tm="0">
                                          <p:val>
                                            <p:strVal val="#ppt_y"/>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89447"/>
                                        </p:tgtEl>
                                        <p:attrNameLst>
                                          <p:attrName>style.visibility</p:attrName>
                                        </p:attrNameLst>
                                      </p:cBhvr>
                                      <p:to>
                                        <p:strVal val="visible"/>
                                      </p:to>
                                    </p:set>
                                    <p:animEffect transition="in" filter="dissolve">
                                      <p:cBhvr>
                                        <p:cTn id="11" dur="500"/>
                                        <p:tgtEl>
                                          <p:spTgt spid="189447"/>
                                        </p:tgtEl>
                                      </p:cBhvr>
                                    </p:animEffect>
                                  </p:childTnLst>
                                </p:cTn>
                              </p:par>
                            </p:childTnLst>
                          </p:cTn>
                        </p:par>
                        <p:par>
                          <p:cTn id="12" fill="hold" nodeType="afterGroup">
                            <p:stCondLst>
                              <p:cond delay="500"/>
                            </p:stCondLst>
                            <p:childTnLst>
                              <p:par>
                                <p:cTn id="13" presetID="2" presetClass="entr" presetSubtype="8" fill="hold" nodeType="afterEffect">
                                  <p:stCondLst>
                                    <p:cond delay="0"/>
                                  </p:stCondLst>
                                  <p:childTnLst>
                                    <p:set>
                                      <p:cBhvr>
                                        <p:cTn id="14" dur="1" fill="hold">
                                          <p:stCondLst>
                                            <p:cond delay="0"/>
                                          </p:stCondLst>
                                        </p:cTn>
                                        <p:tgtEl>
                                          <p:spTgt spid="189445">
                                            <p:txEl>
                                              <p:pRg st="3" end="3"/>
                                            </p:txEl>
                                          </p:spTgt>
                                        </p:tgtEl>
                                        <p:attrNameLst>
                                          <p:attrName>style.visibility</p:attrName>
                                        </p:attrNameLst>
                                      </p:cBhvr>
                                      <p:to>
                                        <p:strVal val="visible"/>
                                      </p:to>
                                    </p:set>
                                    <p:anim calcmode="lin" valueType="num">
                                      <p:cBhvr additive="base">
                                        <p:cTn id="15" dur="500" fill="hold"/>
                                        <p:tgtEl>
                                          <p:spTgt spid="189445">
                                            <p:txEl>
                                              <p:pRg st="3" end="3"/>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18944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537" name="Group 2">
            <a:extLst>
              <a:ext uri="{FF2B5EF4-FFF2-40B4-BE49-F238E27FC236}">
                <a16:creationId xmlns:a16="http://schemas.microsoft.com/office/drawing/2014/main" id="{A930D6F5-90BC-466E-9802-5C6F6A2F08FF}"/>
              </a:ext>
            </a:extLst>
          </p:cNvPr>
          <p:cNvGrpSpPr>
            <a:grpSpLocks/>
          </p:cNvGrpSpPr>
          <p:nvPr/>
        </p:nvGrpSpPr>
        <p:grpSpPr bwMode="auto">
          <a:xfrm>
            <a:off x="0" y="0"/>
            <a:ext cx="9144000" cy="976313"/>
            <a:chOff x="0" y="0"/>
            <a:chExt cx="5760" cy="615"/>
          </a:xfrm>
        </p:grpSpPr>
        <p:sp>
          <p:nvSpPr>
            <p:cNvPr id="65542" name="Text Box 3">
              <a:extLst>
                <a:ext uri="{FF2B5EF4-FFF2-40B4-BE49-F238E27FC236}">
                  <a16:creationId xmlns:a16="http://schemas.microsoft.com/office/drawing/2014/main" id="{397D6D67-2009-44D4-A238-33D1E427B143}"/>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65543" name="Text Box 4">
              <a:extLst>
                <a:ext uri="{FF2B5EF4-FFF2-40B4-BE49-F238E27FC236}">
                  <a16:creationId xmlns:a16="http://schemas.microsoft.com/office/drawing/2014/main" id="{33204AE3-AD0B-4C98-AB79-26E4E5330E6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59749" name="Rectangle 5">
            <a:extLst>
              <a:ext uri="{FF2B5EF4-FFF2-40B4-BE49-F238E27FC236}">
                <a16:creationId xmlns:a16="http://schemas.microsoft.com/office/drawing/2014/main" id="{3411D754-2109-4ACA-95FD-ECBC56272714}"/>
              </a:ext>
            </a:extLst>
          </p:cNvPr>
          <p:cNvSpPr>
            <a:spLocks noChangeArrowheads="1"/>
          </p:cNvSpPr>
          <p:nvPr/>
        </p:nvSpPr>
        <p:spPr bwMode="auto">
          <a:xfrm>
            <a:off x="838200" y="1905000"/>
            <a:ext cx="78486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2800">
                <a:solidFill>
                  <a:srgbClr val="009900"/>
                </a:solidFill>
                <a:latin typeface="Verdana" panose="020B0604030504040204" pitchFamily="34" charset="0"/>
              </a:rPr>
              <a:t>Slogan might be </a:t>
            </a:r>
            <a:r>
              <a:rPr lang="ja-JP" altLang="en-US" sz="2800">
                <a:solidFill>
                  <a:srgbClr val="009900"/>
                </a:solidFill>
                <a:latin typeface="Verdana" panose="020B0604030504040204" pitchFamily="34" charset="0"/>
              </a:rPr>
              <a:t>“</a:t>
            </a:r>
            <a:r>
              <a:rPr lang="en-US" altLang="ja-JP" sz="2800">
                <a:solidFill>
                  <a:srgbClr val="009900"/>
                </a:solidFill>
                <a:latin typeface="Verdana" panose="020B0604030504040204" pitchFamily="34" charset="0"/>
              </a:rPr>
              <a:t>Enjoy the benefits of a private club at public course rates!</a:t>
            </a:r>
            <a:r>
              <a:rPr lang="ja-JP" altLang="en-US" sz="2800">
                <a:solidFill>
                  <a:srgbClr val="009900"/>
                </a:solidFill>
                <a:latin typeface="Verdana" panose="020B0604030504040204" pitchFamily="34" charset="0"/>
              </a:rPr>
              <a:t>”</a:t>
            </a:r>
            <a:endParaRPr lang="en-US" altLang="en-US" sz="2800">
              <a:solidFill>
                <a:srgbClr val="009900"/>
              </a:solidFill>
              <a:latin typeface="Verdana" panose="020B0604030504040204" pitchFamily="34" charset="0"/>
            </a:endParaRPr>
          </a:p>
        </p:txBody>
      </p:sp>
      <p:sp>
        <p:nvSpPr>
          <p:cNvPr id="65539" name="Rectangle 6">
            <a:extLst>
              <a:ext uri="{FF2B5EF4-FFF2-40B4-BE49-F238E27FC236}">
                <a16:creationId xmlns:a16="http://schemas.microsoft.com/office/drawing/2014/main" id="{141A9A12-4177-43C3-8A3A-09FC0C04D504}"/>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pic>
        <p:nvPicPr>
          <p:cNvPr id="159762" name="Picture 18" descr="Olympia Fields Country Club - North Course 3rd">
            <a:extLst>
              <a:ext uri="{FF2B5EF4-FFF2-40B4-BE49-F238E27FC236}">
                <a16:creationId xmlns:a16="http://schemas.microsoft.com/office/drawing/2014/main" id="{2523D28B-86A9-48C0-A77B-585F25E57A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3276600"/>
            <a:ext cx="2924175"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41" name="Text Box 19">
            <a:extLst>
              <a:ext uri="{FF2B5EF4-FFF2-40B4-BE49-F238E27FC236}">
                <a16:creationId xmlns:a16="http://schemas.microsoft.com/office/drawing/2014/main" id="{7BD92CB3-9A2D-4124-9ED3-F28ABF6032A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9749"/>
                                        </p:tgtEl>
                                        <p:attrNameLst>
                                          <p:attrName>style.visibility</p:attrName>
                                        </p:attrNameLst>
                                      </p:cBhvr>
                                      <p:to>
                                        <p:strVal val="visible"/>
                                      </p:to>
                                    </p:set>
                                    <p:animEffect transition="in" filter="dissolve">
                                      <p:cBhvr>
                                        <p:cTn id="7" dur="500"/>
                                        <p:tgtEl>
                                          <p:spTgt spid="159749"/>
                                        </p:tgtEl>
                                      </p:cBhvr>
                                    </p:animEffect>
                                  </p:childTnLst>
                                </p:cTn>
                              </p:par>
                              <p:par>
                                <p:cTn id="8" presetID="9" presetClass="entr" presetSubtype="0" fill="hold" nodeType="withEffect">
                                  <p:stCondLst>
                                    <p:cond delay="0"/>
                                  </p:stCondLst>
                                  <p:childTnLst>
                                    <p:set>
                                      <p:cBhvr>
                                        <p:cTn id="9" dur="1" fill="hold">
                                          <p:stCondLst>
                                            <p:cond delay="0"/>
                                          </p:stCondLst>
                                        </p:cTn>
                                        <p:tgtEl>
                                          <p:spTgt spid="159762"/>
                                        </p:tgtEl>
                                        <p:attrNameLst>
                                          <p:attrName>style.visibility</p:attrName>
                                        </p:attrNameLst>
                                      </p:cBhvr>
                                      <p:to>
                                        <p:strVal val="visible"/>
                                      </p:to>
                                    </p:set>
                                    <p:animEffect transition="in" filter="dissolve">
                                      <p:cBhvr>
                                        <p:cTn id="10" dur="500"/>
                                        <p:tgtEl>
                                          <p:spTgt spid="1597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4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585" name="Group 2">
            <a:extLst>
              <a:ext uri="{FF2B5EF4-FFF2-40B4-BE49-F238E27FC236}">
                <a16:creationId xmlns:a16="http://schemas.microsoft.com/office/drawing/2014/main" id="{E92BFE86-5921-469E-A87D-1D23D8DD4E1D}"/>
              </a:ext>
            </a:extLst>
          </p:cNvPr>
          <p:cNvGrpSpPr>
            <a:grpSpLocks/>
          </p:cNvGrpSpPr>
          <p:nvPr/>
        </p:nvGrpSpPr>
        <p:grpSpPr bwMode="auto">
          <a:xfrm>
            <a:off x="0" y="0"/>
            <a:ext cx="9144000" cy="976313"/>
            <a:chOff x="0" y="0"/>
            <a:chExt cx="5760" cy="615"/>
          </a:xfrm>
        </p:grpSpPr>
        <p:sp>
          <p:nvSpPr>
            <p:cNvPr id="67592" name="Text Box 3">
              <a:extLst>
                <a:ext uri="{FF2B5EF4-FFF2-40B4-BE49-F238E27FC236}">
                  <a16:creationId xmlns:a16="http://schemas.microsoft.com/office/drawing/2014/main" id="{F5BF053E-5EBE-4662-A367-A69A8E6EB356}"/>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67593" name="Text Box 4">
              <a:extLst>
                <a:ext uri="{FF2B5EF4-FFF2-40B4-BE49-F238E27FC236}">
                  <a16:creationId xmlns:a16="http://schemas.microsoft.com/office/drawing/2014/main" id="{9314377B-7144-4838-87BE-DD7EE4472E7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67586" name="Rectangle 6">
            <a:extLst>
              <a:ext uri="{FF2B5EF4-FFF2-40B4-BE49-F238E27FC236}">
                <a16:creationId xmlns:a16="http://schemas.microsoft.com/office/drawing/2014/main" id="{8AAFED38-170D-4337-9695-46533EB6013F}"/>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sp>
        <p:nvSpPr>
          <p:cNvPr id="67587" name="Text Box 19">
            <a:extLst>
              <a:ext uri="{FF2B5EF4-FFF2-40B4-BE49-F238E27FC236}">
                <a16:creationId xmlns:a16="http://schemas.microsoft.com/office/drawing/2014/main" id="{57F00454-F589-474A-9F2E-BD7EC083CE4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67588" name="TextBox 10">
            <a:extLst>
              <a:ext uri="{FF2B5EF4-FFF2-40B4-BE49-F238E27FC236}">
                <a16:creationId xmlns:a16="http://schemas.microsoft.com/office/drawing/2014/main" id="{AAE73FE6-13B3-40D2-83BB-DF3A08721EBB}"/>
              </a:ext>
            </a:extLst>
          </p:cNvPr>
          <p:cNvSpPr txBox="1">
            <a:spLocks noChangeArrowheads="1"/>
          </p:cNvSpPr>
          <p:nvPr/>
        </p:nvSpPr>
        <p:spPr bwMode="auto">
          <a:xfrm>
            <a:off x="685800" y="2057400"/>
            <a:ext cx="73152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67589" name="TextBox 11">
            <a:extLst>
              <a:ext uri="{FF2B5EF4-FFF2-40B4-BE49-F238E27FC236}">
                <a16:creationId xmlns:a16="http://schemas.microsoft.com/office/drawing/2014/main" id="{56F02296-3103-47D2-93BA-C0587BB97357}"/>
              </a:ext>
            </a:extLst>
          </p:cNvPr>
          <p:cNvSpPr txBox="1">
            <a:spLocks noChangeArrowheads="1"/>
          </p:cNvSpPr>
          <p:nvPr/>
        </p:nvSpPr>
        <p:spPr bwMode="auto">
          <a:xfrm>
            <a:off x="304800" y="1600200"/>
            <a:ext cx="8610600" cy="301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According to the </a:t>
            </a:r>
            <a:r>
              <a:rPr lang="en-US" altLang="en-US" u="sng">
                <a:latin typeface="Verdana" panose="020B0604030504040204" pitchFamily="34" charset="0"/>
              </a:rPr>
              <a:t>Sports Business Journal</a:t>
            </a:r>
            <a:r>
              <a:rPr lang="en-US" altLang="en-US">
                <a:latin typeface="Verdana" panose="020B0604030504040204" pitchFamily="34" charset="0"/>
              </a:rPr>
              <a:t>, as part of their new deal with CBS, the Pro Bull Riders Association will now be grouped among other major properties online, like the NFL and the NCAA men</a:t>
            </a:r>
            <a:r>
              <a:rPr lang="ja-JP" altLang="en-US">
                <a:latin typeface="Verdana" panose="020B0604030504040204" pitchFamily="34" charset="0"/>
              </a:rPr>
              <a:t>’</a:t>
            </a:r>
            <a:r>
              <a:rPr lang="en-US" altLang="ja-JP">
                <a:latin typeface="Verdana" panose="020B0604030504040204" pitchFamily="34" charset="0"/>
              </a:rPr>
              <a:t>s basketball tournament to re-position it as a more legitimate sports property (in the past, PBR was grouped under the </a:t>
            </a:r>
            <a:r>
              <a:rPr lang="ja-JP" altLang="en-US">
                <a:latin typeface="Verdana" panose="020B0604030504040204" pitchFamily="34" charset="0"/>
              </a:rPr>
              <a:t>“</a:t>
            </a:r>
            <a:r>
              <a:rPr lang="en-US" altLang="ja-JP">
                <a:latin typeface="Verdana" panose="020B0604030504040204" pitchFamily="34" charset="0"/>
              </a:rPr>
              <a:t>CBS Sports Spectacular</a:t>
            </a:r>
            <a:r>
              <a:rPr lang="ja-JP" altLang="en-US">
                <a:latin typeface="Verdana" panose="020B0604030504040204" pitchFamily="34" charset="0"/>
              </a:rPr>
              <a:t>”</a:t>
            </a:r>
            <a:r>
              <a:rPr lang="en-US" altLang="ja-JP">
                <a:latin typeface="Verdana" panose="020B0604030504040204" pitchFamily="34" charset="0"/>
              </a:rPr>
              <a:t> banner alongside some niche sports).</a:t>
            </a:r>
            <a:endParaRPr lang="en-US" altLang="en-US">
              <a:latin typeface="Verdana" panose="020B0604030504040204" pitchFamily="34" charset="0"/>
            </a:endParaRPr>
          </a:p>
        </p:txBody>
      </p:sp>
      <p:pic>
        <p:nvPicPr>
          <p:cNvPr id="67590" name="Picture 12" descr="pbr.jpg">
            <a:extLst>
              <a:ext uri="{FF2B5EF4-FFF2-40B4-BE49-F238E27FC236}">
                <a16:creationId xmlns:a16="http://schemas.microsoft.com/office/drawing/2014/main" id="{98749FF4-1B6D-4FC1-8590-A0688332837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4343400"/>
            <a:ext cx="2171700" cy="217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13" descr="cbs.jpg">
            <a:extLst>
              <a:ext uri="{FF2B5EF4-FFF2-40B4-BE49-F238E27FC236}">
                <a16:creationId xmlns:a16="http://schemas.microsoft.com/office/drawing/2014/main" id="{D6AA71DA-F953-497F-B885-18FF34F1DF0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066800" y="4800600"/>
            <a:ext cx="39909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633" name="Group 2">
            <a:extLst>
              <a:ext uri="{FF2B5EF4-FFF2-40B4-BE49-F238E27FC236}">
                <a16:creationId xmlns:a16="http://schemas.microsoft.com/office/drawing/2014/main" id="{33EF2261-37C6-4AFD-995B-968D66AD4F69}"/>
              </a:ext>
            </a:extLst>
          </p:cNvPr>
          <p:cNvGrpSpPr>
            <a:grpSpLocks/>
          </p:cNvGrpSpPr>
          <p:nvPr/>
        </p:nvGrpSpPr>
        <p:grpSpPr bwMode="auto">
          <a:xfrm>
            <a:off x="0" y="0"/>
            <a:ext cx="9144000" cy="976313"/>
            <a:chOff x="0" y="0"/>
            <a:chExt cx="5760" cy="615"/>
          </a:xfrm>
        </p:grpSpPr>
        <p:sp>
          <p:nvSpPr>
            <p:cNvPr id="69639" name="Text Box 3">
              <a:extLst>
                <a:ext uri="{FF2B5EF4-FFF2-40B4-BE49-F238E27FC236}">
                  <a16:creationId xmlns:a16="http://schemas.microsoft.com/office/drawing/2014/main" id="{C5494A71-C9EF-4E25-BD11-8CF0445FC5E9}"/>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69640" name="Text Box 4">
              <a:extLst>
                <a:ext uri="{FF2B5EF4-FFF2-40B4-BE49-F238E27FC236}">
                  <a16:creationId xmlns:a16="http://schemas.microsoft.com/office/drawing/2014/main" id="{90686C3D-CB18-4B28-A607-1D4655746CE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69634" name="Rectangle 6">
            <a:extLst>
              <a:ext uri="{FF2B5EF4-FFF2-40B4-BE49-F238E27FC236}">
                <a16:creationId xmlns:a16="http://schemas.microsoft.com/office/drawing/2014/main" id="{1EA6E584-CD33-4AB8-998B-730406E42211}"/>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sp>
        <p:nvSpPr>
          <p:cNvPr id="69635" name="Text Box 19">
            <a:extLst>
              <a:ext uri="{FF2B5EF4-FFF2-40B4-BE49-F238E27FC236}">
                <a16:creationId xmlns:a16="http://schemas.microsoft.com/office/drawing/2014/main" id="{2182660D-5737-4EA9-8D76-EEB0BDC372E2}"/>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pic>
        <p:nvPicPr>
          <p:cNvPr id="69636" name="Picture 31" descr="Pro Basketballer Kevin Love Takes Center Court In 'Built With Chocolate Milk'(TM) Campaign">
            <a:hlinkClick r:id="rId3"/>
            <a:extLst>
              <a:ext uri="{FF2B5EF4-FFF2-40B4-BE49-F238E27FC236}">
                <a16:creationId xmlns:a16="http://schemas.microsoft.com/office/drawing/2014/main" id="{BF63547C-EF1C-4A36-B49C-758DF24D1A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38800" y="2133600"/>
            <a:ext cx="2819400" cy="381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7" name="Text Box 14">
            <a:extLst>
              <a:ext uri="{FF2B5EF4-FFF2-40B4-BE49-F238E27FC236}">
                <a16:creationId xmlns:a16="http://schemas.microsoft.com/office/drawing/2014/main" id="{F002E0BA-1810-4B91-A53A-29BF4A9D8BE4}"/>
              </a:ext>
            </a:extLst>
          </p:cNvPr>
          <p:cNvSpPr txBox="1">
            <a:spLocks noChangeArrowheads="1"/>
          </p:cNvSpPr>
          <p:nvPr/>
        </p:nvSpPr>
        <p:spPr bwMode="auto">
          <a:xfrm>
            <a:off x="533400" y="2895600"/>
            <a:ext cx="46482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The Milk Processor Education Program wanted to re-position chocolate milk as a beverage athletes could use as a </a:t>
            </a:r>
            <a:r>
              <a:rPr lang="ja-JP" altLang="en-US">
                <a:latin typeface="Verdana" panose="020B0604030504040204" pitchFamily="34" charset="0"/>
              </a:rPr>
              <a:t>“</a:t>
            </a:r>
            <a:r>
              <a:rPr lang="en-US" altLang="ja-JP">
                <a:latin typeface="Verdana" panose="020B0604030504040204" pitchFamily="34" charset="0"/>
              </a:rPr>
              <a:t> recovery drink</a:t>
            </a:r>
            <a:r>
              <a:rPr lang="ja-JP" altLang="en-US">
                <a:latin typeface="Verdana" panose="020B0604030504040204" pitchFamily="34" charset="0"/>
              </a:rPr>
              <a:t>”</a:t>
            </a:r>
            <a:r>
              <a:rPr lang="en-US" altLang="ja-JP">
                <a:latin typeface="Verdana" panose="020B0604030504040204" pitchFamily="34" charset="0"/>
              </a:rPr>
              <a:t> to replenish after grueling workouts.</a:t>
            </a:r>
            <a:endParaRPr lang="en-US" altLang="en-US">
              <a:latin typeface="Verdana" panose="020B0604030504040204" pitchFamily="34" charset="0"/>
            </a:endParaRPr>
          </a:p>
        </p:txBody>
      </p:sp>
      <p:pic>
        <p:nvPicPr>
          <p:cNvPr id="69638" name="Picture 15" descr="I:\temp\milk.png">
            <a:extLst>
              <a:ext uri="{FF2B5EF4-FFF2-40B4-BE49-F238E27FC236}">
                <a16:creationId xmlns:a16="http://schemas.microsoft.com/office/drawing/2014/main" id="{122EC0C0-A805-4F87-B1CA-8D9D7C92B4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000" y="1905000"/>
            <a:ext cx="1657350"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1" name="Group 2">
            <a:extLst>
              <a:ext uri="{FF2B5EF4-FFF2-40B4-BE49-F238E27FC236}">
                <a16:creationId xmlns:a16="http://schemas.microsoft.com/office/drawing/2014/main" id="{094D0C16-682D-46B3-A96A-31548B9E2AB1}"/>
              </a:ext>
            </a:extLst>
          </p:cNvPr>
          <p:cNvGrpSpPr>
            <a:grpSpLocks/>
          </p:cNvGrpSpPr>
          <p:nvPr/>
        </p:nvGrpSpPr>
        <p:grpSpPr bwMode="auto">
          <a:xfrm>
            <a:off x="0" y="0"/>
            <a:ext cx="9144000" cy="976313"/>
            <a:chOff x="0" y="0"/>
            <a:chExt cx="5760" cy="615"/>
          </a:xfrm>
        </p:grpSpPr>
        <p:sp>
          <p:nvSpPr>
            <p:cNvPr id="71686" name="Text Box 3">
              <a:extLst>
                <a:ext uri="{FF2B5EF4-FFF2-40B4-BE49-F238E27FC236}">
                  <a16:creationId xmlns:a16="http://schemas.microsoft.com/office/drawing/2014/main" id="{C337D499-3660-4A9C-8402-39B2021283B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71687" name="Text Box 4">
              <a:extLst>
                <a:ext uri="{FF2B5EF4-FFF2-40B4-BE49-F238E27FC236}">
                  <a16:creationId xmlns:a16="http://schemas.microsoft.com/office/drawing/2014/main" id="{C40A6AB2-F78E-4D85-B581-664C3F854987}"/>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71682" name="Rectangle 6">
            <a:extLst>
              <a:ext uri="{FF2B5EF4-FFF2-40B4-BE49-F238E27FC236}">
                <a16:creationId xmlns:a16="http://schemas.microsoft.com/office/drawing/2014/main" id="{8C8D7BD6-9FE0-4CD8-B378-4C84099F0D32}"/>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sp>
        <p:nvSpPr>
          <p:cNvPr id="71683" name="Text Box 19">
            <a:extLst>
              <a:ext uri="{FF2B5EF4-FFF2-40B4-BE49-F238E27FC236}">
                <a16:creationId xmlns:a16="http://schemas.microsoft.com/office/drawing/2014/main" id="{696E33D0-74DC-420C-8670-E56CA954ABDB}"/>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1684" name="Text Box 10">
            <a:extLst>
              <a:ext uri="{FF2B5EF4-FFF2-40B4-BE49-F238E27FC236}">
                <a16:creationId xmlns:a16="http://schemas.microsoft.com/office/drawing/2014/main" id="{78CDA968-C386-4E1F-9160-1551623544E9}"/>
              </a:ext>
            </a:extLst>
          </p:cNvPr>
          <p:cNvSpPr txBox="1">
            <a:spLocks noChangeArrowheads="1"/>
          </p:cNvSpPr>
          <p:nvPr/>
        </p:nvSpPr>
        <p:spPr bwMode="auto">
          <a:xfrm>
            <a:off x="381000" y="2362200"/>
            <a:ext cx="55626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Times New Roman" panose="02020603050405020304" pitchFamily="18" charset="0"/>
              </a:rPr>
              <a:t>To help with their positioning efforts, the brand enlisted pro athletes like Kelley O’Hara, Sloane Stephens and Al Horford to star in a campaign to communicate the “Built with Chocolate Milk” message to consumers</a:t>
            </a:r>
          </a:p>
        </p:txBody>
      </p:sp>
      <p:pic>
        <p:nvPicPr>
          <p:cNvPr id="71685" name="Picture 11" descr="I:\temp\choco.jpg">
            <a:extLst>
              <a:ext uri="{FF2B5EF4-FFF2-40B4-BE49-F238E27FC236}">
                <a16:creationId xmlns:a16="http://schemas.microsoft.com/office/drawing/2014/main" id="{15A959C7-0BB4-4CF7-9573-6FB3165440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24600" y="2362200"/>
            <a:ext cx="2206625" cy="298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777" name="Group 2">
            <a:extLst>
              <a:ext uri="{FF2B5EF4-FFF2-40B4-BE49-F238E27FC236}">
                <a16:creationId xmlns:a16="http://schemas.microsoft.com/office/drawing/2014/main" id="{AC2327CE-10F8-4483-A6B9-D477A8EF55D1}"/>
              </a:ext>
            </a:extLst>
          </p:cNvPr>
          <p:cNvGrpSpPr>
            <a:grpSpLocks/>
          </p:cNvGrpSpPr>
          <p:nvPr/>
        </p:nvGrpSpPr>
        <p:grpSpPr bwMode="auto">
          <a:xfrm>
            <a:off x="0" y="0"/>
            <a:ext cx="9144000" cy="976313"/>
            <a:chOff x="0" y="0"/>
            <a:chExt cx="5760" cy="615"/>
          </a:xfrm>
        </p:grpSpPr>
        <p:sp>
          <p:nvSpPr>
            <p:cNvPr id="75782" name="Text Box 3">
              <a:extLst>
                <a:ext uri="{FF2B5EF4-FFF2-40B4-BE49-F238E27FC236}">
                  <a16:creationId xmlns:a16="http://schemas.microsoft.com/office/drawing/2014/main" id="{863FC985-1F00-45D0-B4F5-78DE1F7F0225}"/>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75783" name="Text Box 4">
              <a:extLst>
                <a:ext uri="{FF2B5EF4-FFF2-40B4-BE49-F238E27FC236}">
                  <a16:creationId xmlns:a16="http://schemas.microsoft.com/office/drawing/2014/main" id="{6636029A-8DD3-41A8-B655-3032F0DA6CCE}"/>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75778" name="Rectangle 6">
            <a:extLst>
              <a:ext uri="{FF2B5EF4-FFF2-40B4-BE49-F238E27FC236}">
                <a16:creationId xmlns:a16="http://schemas.microsoft.com/office/drawing/2014/main" id="{754DA7C2-45B0-45F4-B4DA-683612ADDC4C}"/>
              </a:ext>
            </a:extLst>
          </p:cNvPr>
          <p:cNvSpPr>
            <a:spLocks noChangeArrowheads="1"/>
          </p:cNvSpPr>
          <p:nvPr/>
        </p:nvSpPr>
        <p:spPr bwMode="auto">
          <a:xfrm>
            <a:off x="28194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Re-Positioning</a:t>
            </a:r>
          </a:p>
        </p:txBody>
      </p:sp>
      <p:sp>
        <p:nvSpPr>
          <p:cNvPr id="75779" name="Text Box 19">
            <a:extLst>
              <a:ext uri="{FF2B5EF4-FFF2-40B4-BE49-F238E27FC236}">
                <a16:creationId xmlns:a16="http://schemas.microsoft.com/office/drawing/2014/main" id="{77A66401-5F69-4C32-9842-E2577979DBD0}"/>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5780" name="Text Box 10">
            <a:extLst>
              <a:ext uri="{FF2B5EF4-FFF2-40B4-BE49-F238E27FC236}">
                <a16:creationId xmlns:a16="http://schemas.microsoft.com/office/drawing/2014/main" id="{3A739633-2239-4F1D-8CF3-E4D4A1F72B51}"/>
              </a:ext>
            </a:extLst>
          </p:cNvPr>
          <p:cNvSpPr txBox="1">
            <a:spLocks noChangeArrowheads="1"/>
          </p:cNvSpPr>
          <p:nvPr/>
        </p:nvSpPr>
        <p:spPr bwMode="auto">
          <a:xfrm>
            <a:off x="457200" y="4191000"/>
            <a:ext cx="822960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dirty="0">
                <a:latin typeface="Verdana" panose="020B0604030504040204" pitchFamily="34" charset="0"/>
                <a:cs typeface="Times New Roman" panose="02020603050405020304" pitchFamily="18" charset="0"/>
              </a:rPr>
              <a:t>Converse began re-positioning the iconic Chuck Taylor sneaker as a fashion shoe though a three-video series, “Forever Chuck”, focusing on the characteristics that make the shoe unique: film, L.A. hip-hop and fashion</a:t>
            </a:r>
          </a:p>
        </p:txBody>
      </p:sp>
      <p:pic>
        <p:nvPicPr>
          <p:cNvPr id="75781" name="Picture 1" descr="categorybanner_Flyknit_1000x250.jpg">
            <a:extLst>
              <a:ext uri="{FF2B5EF4-FFF2-40B4-BE49-F238E27FC236}">
                <a16:creationId xmlns:a16="http://schemas.microsoft.com/office/drawing/2014/main" id="{207EF109-4E92-4E7E-A07C-8F0EA0440D8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47800" y="2209800"/>
            <a:ext cx="60198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41" name="Group 2">
            <a:extLst>
              <a:ext uri="{FF2B5EF4-FFF2-40B4-BE49-F238E27FC236}">
                <a16:creationId xmlns:a16="http://schemas.microsoft.com/office/drawing/2014/main" id="{3D9176AA-CD76-483E-AA52-11F2DA1114C2}"/>
              </a:ext>
            </a:extLst>
          </p:cNvPr>
          <p:cNvGrpSpPr>
            <a:grpSpLocks/>
          </p:cNvGrpSpPr>
          <p:nvPr/>
        </p:nvGrpSpPr>
        <p:grpSpPr bwMode="auto">
          <a:xfrm>
            <a:off x="0" y="0"/>
            <a:ext cx="9144000" cy="976313"/>
            <a:chOff x="0" y="0"/>
            <a:chExt cx="5760" cy="615"/>
          </a:xfrm>
        </p:grpSpPr>
        <p:sp>
          <p:nvSpPr>
            <p:cNvPr id="10250" name="Text Box 3">
              <a:extLst>
                <a:ext uri="{FF2B5EF4-FFF2-40B4-BE49-F238E27FC236}">
                  <a16:creationId xmlns:a16="http://schemas.microsoft.com/office/drawing/2014/main" id="{240AEFCD-BB1A-4613-BEBB-3EEA047AC05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10251" name="Text Box 4">
              <a:extLst>
                <a:ext uri="{FF2B5EF4-FFF2-40B4-BE49-F238E27FC236}">
                  <a16:creationId xmlns:a16="http://schemas.microsoft.com/office/drawing/2014/main" id="{92E46D17-B513-4E2C-A07F-54B4C65FC6A8}"/>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0242" name="Rectangle 5">
            <a:extLst>
              <a:ext uri="{FF2B5EF4-FFF2-40B4-BE49-F238E27FC236}">
                <a16:creationId xmlns:a16="http://schemas.microsoft.com/office/drawing/2014/main" id="{D8126C53-A343-4018-8767-90A00AF55768}"/>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10243" name="Line 6">
            <a:extLst>
              <a:ext uri="{FF2B5EF4-FFF2-40B4-BE49-F238E27FC236}">
                <a16:creationId xmlns:a16="http://schemas.microsoft.com/office/drawing/2014/main" id="{7E2789C0-8793-419F-80FF-B60EF8EDC8AB}"/>
              </a:ext>
            </a:extLst>
          </p:cNvPr>
          <p:cNvSpPr>
            <a:spLocks noChangeShapeType="1"/>
          </p:cNvSpPr>
          <p:nvPr/>
        </p:nvSpPr>
        <p:spPr bwMode="auto">
          <a:xfrm>
            <a:off x="457200" y="25908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0244" name="Text Box 7">
            <a:extLst>
              <a:ext uri="{FF2B5EF4-FFF2-40B4-BE49-F238E27FC236}">
                <a16:creationId xmlns:a16="http://schemas.microsoft.com/office/drawing/2014/main" id="{7D4A1859-5020-4F60-84E0-F038536E7CC1}"/>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0245" name="Rectangle 8">
            <a:extLst>
              <a:ext uri="{FF2B5EF4-FFF2-40B4-BE49-F238E27FC236}">
                <a16:creationId xmlns:a16="http://schemas.microsoft.com/office/drawing/2014/main" id="{9CC8490A-D325-4695-9D36-2E9CADB4B228}"/>
              </a:ext>
            </a:extLst>
          </p:cNvPr>
          <p:cNvSpPr>
            <a:spLocks noChangeArrowheads="1"/>
          </p:cNvSpPr>
          <p:nvPr/>
        </p:nvSpPr>
        <p:spPr bwMode="auto">
          <a:xfrm>
            <a:off x="762000" y="1524000"/>
            <a:ext cx="7620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Positioning is important to all sports and entertainment products </a:t>
            </a:r>
          </a:p>
        </p:txBody>
      </p:sp>
      <p:sp>
        <p:nvSpPr>
          <p:cNvPr id="226313" name="Rectangle 9">
            <a:extLst>
              <a:ext uri="{FF2B5EF4-FFF2-40B4-BE49-F238E27FC236}">
                <a16:creationId xmlns:a16="http://schemas.microsoft.com/office/drawing/2014/main" id="{70239B7F-2336-4F1D-B1EC-1FA6CE86A560}"/>
              </a:ext>
            </a:extLst>
          </p:cNvPr>
          <p:cNvSpPr>
            <a:spLocks noChangeArrowheads="1"/>
          </p:cNvSpPr>
          <p:nvPr/>
        </p:nvSpPr>
        <p:spPr bwMode="auto">
          <a:xfrm>
            <a:off x="381000" y="2879725"/>
            <a:ext cx="594360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Sports drinks (Gatorade as a performance beverage)</a:t>
            </a:r>
          </a:p>
          <a:p>
            <a:pPr eaLnBrk="1" hangingPunct="1"/>
            <a:endParaRPr lang="en-US" altLang="en-US">
              <a:latin typeface="Verdana" panose="020B0604030504040204" pitchFamily="34" charset="0"/>
            </a:endParaRPr>
          </a:p>
          <a:p>
            <a:pPr eaLnBrk="1" hangingPunct="1"/>
            <a:endParaRPr lang="en-US" altLang="en-US" sz="1800">
              <a:latin typeface="Verdana" panose="020B0604030504040204" pitchFamily="34" charset="0"/>
            </a:endParaRPr>
          </a:p>
          <a:p>
            <a:pPr eaLnBrk="1" hangingPunct="1"/>
            <a:r>
              <a:rPr lang="en-US" altLang="en-US">
                <a:latin typeface="Verdana" panose="020B0604030504040204" pitchFamily="34" charset="0"/>
              </a:rPr>
              <a:t>Movie studios (Pixar as a leader in animated films)</a:t>
            </a:r>
          </a:p>
          <a:p>
            <a:pPr eaLnBrk="1" hangingPunct="1"/>
            <a:endParaRPr lang="en-US" altLang="en-US" sz="1600">
              <a:latin typeface="Verdana" panose="020B0604030504040204" pitchFamily="34" charset="0"/>
            </a:endParaRPr>
          </a:p>
          <a:p>
            <a:pPr eaLnBrk="1" hangingPunct="1"/>
            <a:endParaRPr lang="en-US" altLang="en-US" sz="1800">
              <a:latin typeface="Verdana" panose="020B0604030504040204" pitchFamily="34" charset="0"/>
            </a:endParaRPr>
          </a:p>
          <a:p>
            <a:pPr eaLnBrk="1" hangingPunct="1"/>
            <a:r>
              <a:rPr lang="en-US" altLang="en-US">
                <a:latin typeface="Verdana" panose="020B0604030504040204" pitchFamily="34" charset="0"/>
              </a:rPr>
              <a:t>Entertainers </a:t>
            </a:r>
            <a:r>
              <a:rPr lang="en-US" altLang="en-US"/>
              <a:t>(Will Ferrell as a comedic actor)</a:t>
            </a:r>
            <a:endParaRPr lang="en-US" altLang="en-US">
              <a:latin typeface="Verdana" panose="020B0604030504040204" pitchFamily="34" charset="0"/>
            </a:endParaRPr>
          </a:p>
        </p:txBody>
      </p:sp>
      <p:pic>
        <p:nvPicPr>
          <p:cNvPr id="226320" name="Picture 16" descr="colourdynamic">
            <a:extLst>
              <a:ext uri="{FF2B5EF4-FFF2-40B4-BE49-F238E27FC236}">
                <a16:creationId xmlns:a16="http://schemas.microsoft.com/office/drawing/2014/main" id="{2640107B-6156-43ED-96D5-D1F42A3CC5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4200" y="2743200"/>
            <a:ext cx="1371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6327" name="Picture 23" descr="pixarLogo">
            <a:extLst>
              <a:ext uri="{FF2B5EF4-FFF2-40B4-BE49-F238E27FC236}">
                <a16:creationId xmlns:a16="http://schemas.microsoft.com/office/drawing/2014/main" id="{BAA5CDE3-8A4B-412D-9A31-763146A007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8400" y="4191000"/>
            <a:ext cx="2671763" cy="627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12" descr="will.jpg">
            <a:extLst>
              <a:ext uri="{FF2B5EF4-FFF2-40B4-BE49-F238E27FC236}">
                <a16:creationId xmlns:a16="http://schemas.microsoft.com/office/drawing/2014/main" id="{5AC8D7E7-9A1C-4D23-A982-5050D63C051F}"/>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934200" y="4953000"/>
            <a:ext cx="1436688" cy="1495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26313"/>
                                        </p:tgtEl>
                                        <p:attrNameLst>
                                          <p:attrName>style.visibility</p:attrName>
                                        </p:attrNameLst>
                                      </p:cBhvr>
                                      <p:to>
                                        <p:strVal val="visible"/>
                                      </p:to>
                                    </p:set>
                                    <p:animEffect transition="in" filter="diamond(in)">
                                      <p:cBhvr>
                                        <p:cTn id="7" dur="2000"/>
                                        <p:tgtEl>
                                          <p:spTgt spid="226313"/>
                                        </p:tgtEl>
                                      </p:cBhvr>
                                    </p:animEffect>
                                  </p:childTnLst>
                                </p:cTn>
                              </p:par>
                              <p:par>
                                <p:cTn id="8" presetID="9" presetClass="entr" presetSubtype="0" fill="hold" nodeType="withEffect">
                                  <p:stCondLst>
                                    <p:cond delay="0"/>
                                  </p:stCondLst>
                                  <p:childTnLst>
                                    <p:set>
                                      <p:cBhvr>
                                        <p:cTn id="9" dur="1" fill="hold">
                                          <p:stCondLst>
                                            <p:cond delay="0"/>
                                          </p:stCondLst>
                                        </p:cTn>
                                        <p:tgtEl>
                                          <p:spTgt spid="226320"/>
                                        </p:tgtEl>
                                        <p:attrNameLst>
                                          <p:attrName>style.visibility</p:attrName>
                                        </p:attrNameLst>
                                      </p:cBhvr>
                                      <p:to>
                                        <p:strVal val="visible"/>
                                      </p:to>
                                    </p:set>
                                    <p:animEffect transition="in" filter="dissolve">
                                      <p:cBhvr>
                                        <p:cTn id="10" dur="2000"/>
                                        <p:tgtEl>
                                          <p:spTgt spid="226320"/>
                                        </p:tgtEl>
                                      </p:cBhvr>
                                    </p:animEffect>
                                  </p:childTnLst>
                                </p:cTn>
                              </p:par>
                              <p:par>
                                <p:cTn id="11" presetID="9" presetClass="entr" presetSubtype="0" fill="hold" nodeType="withEffect">
                                  <p:stCondLst>
                                    <p:cond delay="0"/>
                                  </p:stCondLst>
                                  <p:childTnLst>
                                    <p:set>
                                      <p:cBhvr>
                                        <p:cTn id="12" dur="1" fill="hold">
                                          <p:stCondLst>
                                            <p:cond delay="0"/>
                                          </p:stCondLst>
                                        </p:cTn>
                                        <p:tgtEl>
                                          <p:spTgt spid="226327"/>
                                        </p:tgtEl>
                                        <p:attrNameLst>
                                          <p:attrName>style.visibility</p:attrName>
                                        </p:attrNameLst>
                                      </p:cBhvr>
                                      <p:to>
                                        <p:strVal val="visible"/>
                                      </p:to>
                                    </p:set>
                                    <p:animEffect transition="in" filter="dissolve">
                                      <p:cBhvr>
                                        <p:cTn id="13" dur="2000"/>
                                        <p:tgtEl>
                                          <p:spTgt spid="226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3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C8BEC60F-69FF-4663-999B-7582C6931CF8}"/>
              </a:ext>
            </a:extLst>
          </p:cNvPr>
          <p:cNvGrpSpPr>
            <a:grpSpLocks/>
          </p:cNvGrpSpPr>
          <p:nvPr/>
        </p:nvGrpSpPr>
        <p:grpSpPr bwMode="auto">
          <a:xfrm>
            <a:off x="0" y="0"/>
            <a:ext cx="9144000" cy="976313"/>
            <a:chOff x="0" y="0"/>
            <a:chExt cx="5760" cy="615"/>
          </a:xfrm>
        </p:grpSpPr>
        <p:sp>
          <p:nvSpPr>
            <p:cNvPr id="77830" name="Text Box 3">
              <a:extLst>
                <a:ext uri="{FF2B5EF4-FFF2-40B4-BE49-F238E27FC236}">
                  <a16:creationId xmlns:a16="http://schemas.microsoft.com/office/drawing/2014/main" id="{20BFADD4-73A7-4633-AE69-A5498D791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77831" name="Text Box 4">
              <a:extLst>
                <a:ext uri="{FF2B5EF4-FFF2-40B4-BE49-F238E27FC236}">
                  <a16:creationId xmlns:a16="http://schemas.microsoft.com/office/drawing/2014/main" id="{668C5943-5481-464D-BEB0-0DE3F32DC9C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77826" name="Rectangle 6">
            <a:extLst>
              <a:ext uri="{FF2B5EF4-FFF2-40B4-BE49-F238E27FC236}">
                <a16:creationId xmlns:a16="http://schemas.microsoft.com/office/drawing/2014/main" id="{3030092C-2FFC-4B00-8261-3BA44C8C2122}"/>
              </a:ext>
            </a:extLst>
          </p:cNvPr>
          <p:cNvSpPr>
            <a:spLocks noChangeArrowheads="1"/>
          </p:cNvSpPr>
          <p:nvPr/>
        </p:nvSpPr>
        <p:spPr bwMode="auto">
          <a:xfrm>
            <a:off x="23622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200">
                <a:latin typeface="Verdana" panose="020B0604030504040204" pitchFamily="34" charset="0"/>
              </a:rPr>
              <a:t> Re-Positioning</a:t>
            </a:r>
          </a:p>
        </p:txBody>
      </p:sp>
      <p:sp>
        <p:nvSpPr>
          <p:cNvPr id="77827" name="Text Box 19">
            <a:extLst>
              <a:ext uri="{FF2B5EF4-FFF2-40B4-BE49-F238E27FC236}">
                <a16:creationId xmlns:a16="http://schemas.microsoft.com/office/drawing/2014/main" id="{E4C57D90-6749-4864-9CD1-3C9C8C2DFE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77828" name="Text Box 10">
            <a:extLst>
              <a:ext uri="{FF2B5EF4-FFF2-40B4-BE49-F238E27FC236}">
                <a16:creationId xmlns:a16="http://schemas.microsoft.com/office/drawing/2014/main" id="{845FB22C-A83D-4F87-95A0-ACA52C4E72FC}"/>
              </a:ext>
            </a:extLst>
          </p:cNvPr>
          <p:cNvSpPr txBox="1">
            <a:spLocks noChangeArrowheads="1"/>
          </p:cNvSpPr>
          <p:nvPr/>
        </p:nvSpPr>
        <p:spPr bwMode="auto">
          <a:xfrm>
            <a:off x="228600" y="1524000"/>
            <a:ext cx="8686800" cy="323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spcBef>
                <a:spcPct val="50000"/>
              </a:spcBef>
            </a:pPr>
            <a:r>
              <a:rPr lang="en-US" altLang="en-US" dirty="0">
                <a:latin typeface="Verdana" panose="020B0604030504040204" pitchFamily="34" charset="0"/>
                <a:cs typeface="Times New Roman" panose="02020603050405020304" pitchFamily="18" charset="0"/>
              </a:rPr>
              <a:t>Bleacher Report underwent widespread layoffs in 2017 as part of a strategy to distance itself from its roots as a brand previously positioned as a sports medium providing user-generated content</a:t>
            </a:r>
          </a:p>
          <a:p>
            <a:pPr algn="just" eaLnBrk="1" hangingPunct="1">
              <a:spcBef>
                <a:spcPct val="50000"/>
              </a:spcBef>
            </a:pPr>
            <a:r>
              <a:rPr lang="en-US" altLang="en-US" dirty="0">
                <a:latin typeface="Verdana" panose="020B0604030504040204" pitchFamily="34" charset="0"/>
                <a:cs typeface="Times New Roman" panose="02020603050405020304" pitchFamily="18" charset="0"/>
              </a:rPr>
              <a:t>According to digiday.com, BR’s plan moving forward is to invest more in higher-quality and creative content (like its NBA vs. NFL jersey mashups), including original video like its popular “Game of Zones” series</a:t>
            </a:r>
          </a:p>
        </p:txBody>
      </p:sp>
      <p:pic>
        <p:nvPicPr>
          <p:cNvPr id="77829" name="Picture 8">
            <a:extLst>
              <a:ext uri="{FF2B5EF4-FFF2-40B4-BE49-F238E27FC236}">
                <a16:creationId xmlns:a16="http://schemas.microsoft.com/office/drawing/2014/main" id="{FA19629C-5045-4AE0-9A28-8B15FC1D54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0" y="4876800"/>
            <a:ext cx="3127375"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5" name="Group 2">
            <a:extLst>
              <a:ext uri="{FF2B5EF4-FFF2-40B4-BE49-F238E27FC236}">
                <a16:creationId xmlns:a16="http://schemas.microsoft.com/office/drawing/2014/main" id="{C8BEC60F-69FF-4663-999B-7582C6931CF8}"/>
              </a:ext>
            </a:extLst>
          </p:cNvPr>
          <p:cNvGrpSpPr>
            <a:grpSpLocks/>
          </p:cNvGrpSpPr>
          <p:nvPr/>
        </p:nvGrpSpPr>
        <p:grpSpPr bwMode="auto">
          <a:xfrm>
            <a:off x="0" y="0"/>
            <a:ext cx="9144000" cy="976313"/>
            <a:chOff x="0" y="0"/>
            <a:chExt cx="5760" cy="615"/>
          </a:xfrm>
        </p:grpSpPr>
        <p:sp>
          <p:nvSpPr>
            <p:cNvPr id="77830" name="Text Box 3">
              <a:extLst>
                <a:ext uri="{FF2B5EF4-FFF2-40B4-BE49-F238E27FC236}">
                  <a16:creationId xmlns:a16="http://schemas.microsoft.com/office/drawing/2014/main" id="{20BFADD4-73A7-4633-AE69-A5498D7910BF}"/>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1800" b="1" i="0" u="none" strike="noStrike" kern="1200" cap="none" spc="0" normalizeH="0" baseline="0" noProof="0">
                  <a:ln>
                    <a:noFill/>
                  </a:ln>
                  <a:solidFill>
                    <a:srgbClr val="000000"/>
                  </a:solidFill>
                  <a:effectLst/>
                  <a:uLnTx/>
                  <a:uFillTx/>
                  <a:latin typeface="Times New Roman" panose="02020603050405020304" pitchFamily="18" charset="0"/>
                  <a:ea typeface="MS PGothic" panose="020B0600070205080204" pitchFamily="34" charset="-128"/>
                  <a:cs typeface="+mn-cs"/>
                </a:rPr>
                <a:t>LESSON 4.5</a:t>
              </a:r>
            </a:p>
          </p:txBody>
        </p:sp>
        <p:sp>
          <p:nvSpPr>
            <p:cNvPr id="77831" name="Text Box 4">
              <a:extLst>
                <a:ext uri="{FF2B5EF4-FFF2-40B4-BE49-F238E27FC236}">
                  <a16:creationId xmlns:a16="http://schemas.microsoft.com/office/drawing/2014/main" id="{668C5943-5481-464D-BEB0-0DE3F32DC9C6}"/>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a:ln>
                    <a:noFill/>
                  </a:ln>
                  <a:solidFill>
                    <a:srgbClr val="B2B2B2"/>
                  </a:solidFill>
                  <a:effectLst/>
                  <a:uLnTx/>
                  <a:uFillTx/>
                  <a:latin typeface="Arial Black" panose="020B0A04020102020204" pitchFamily="34" charset="0"/>
                  <a:ea typeface="MS PGothic" panose="020B0600070205080204" pitchFamily="34" charset="-128"/>
                  <a:cs typeface="+mn-cs"/>
                </a:rPr>
                <a:t>Marketing Applications</a:t>
              </a:r>
            </a:p>
          </p:txBody>
        </p:sp>
      </p:grpSp>
      <p:sp>
        <p:nvSpPr>
          <p:cNvPr id="77826" name="Rectangle 6">
            <a:extLst>
              <a:ext uri="{FF2B5EF4-FFF2-40B4-BE49-F238E27FC236}">
                <a16:creationId xmlns:a16="http://schemas.microsoft.com/office/drawing/2014/main" id="{3030092C-2FFC-4B00-8261-3BA44C8C2122}"/>
              </a:ext>
            </a:extLst>
          </p:cNvPr>
          <p:cNvSpPr>
            <a:spLocks noChangeArrowheads="1"/>
          </p:cNvSpPr>
          <p:nvPr/>
        </p:nvSpPr>
        <p:spPr bwMode="auto">
          <a:xfrm>
            <a:off x="2362200" y="914400"/>
            <a:ext cx="4495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en-US" sz="3200" b="0" i="0" u="none" strike="noStrike" kern="1200" cap="none" spc="0" normalizeH="0" baseline="0" noProof="0">
                <a:ln>
                  <a:noFill/>
                </a:ln>
                <a:solidFill>
                  <a:srgbClr val="000000"/>
                </a:solidFill>
                <a:effectLst/>
                <a:uLnTx/>
                <a:uFillTx/>
                <a:latin typeface="Verdana" panose="020B0604030504040204" pitchFamily="34" charset="0"/>
                <a:ea typeface="MS PGothic" panose="020B0600070205080204" pitchFamily="34" charset="-128"/>
                <a:cs typeface="+mn-cs"/>
              </a:rPr>
              <a:t> Re-Positioning</a:t>
            </a:r>
          </a:p>
        </p:txBody>
      </p:sp>
      <p:sp>
        <p:nvSpPr>
          <p:cNvPr id="77827" name="Text Box 19">
            <a:extLst>
              <a:ext uri="{FF2B5EF4-FFF2-40B4-BE49-F238E27FC236}">
                <a16:creationId xmlns:a16="http://schemas.microsoft.com/office/drawing/2014/main" id="{E4C57D90-6749-4864-9CD1-3C9C8C2DFEBA}"/>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Copyright </a:t>
            </a:r>
            <a:r>
              <a:rPr kumimoji="0" lang="en-US" altLang="en-US" sz="12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a:t>
            </a:r>
            <a:r>
              <a:rPr kumimoji="0" lang="is-I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2020</a:t>
            </a:r>
            <a:r>
              <a:rPr kumimoji="0" lang="en-US" altLang="en-US" sz="1000" b="0" i="0" u="none" strike="noStrike" kern="1200" cap="none" spc="0" normalizeH="0" baseline="0" noProof="0" dirty="0">
                <a:ln>
                  <a:noFill/>
                </a:ln>
                <a:solidFill>
                  <a:srgbClr val="FFFFFF"/>
                </a:solidFill>
                <a:effectLst/>
                <a:uLnTx/>
                <a:uFillTx/>
                <a:latin typeface="Verdana" panose="020B0604030504040204" pitchFamily="34" charset="0"/>
                <a:ea typeface="MS PGothic" panose="020B0600070205080204" pitchFamily="34" charset="-128"/>
                <a:cs typeface="+mn-cs"/>
              </a:rPr>
              <a:t> by Sports Career Consulting, LLC</a:t>
            </a:r>
          </a:p>
        </p:txBody>
      </p:sp>
      <p:sp>
        <p:nvSpPr>
          <p:cNvPr id="77828" name="Text Box 10">
            <a:extLst>
              <a:ext uri="{FF2B5EF4-FFF2-40B4-BE49-F238E27FC236}">
                <a16:creationId xmlns:a16="http://schemas.microsoft.com/office/drawing/2014/main" id="{845FB22C-A83D-4F87-95A0-ACA52C4E72FC}"/>
              </a:ext>
            </a:extLst>
          </p:cNvPr>
          <p:cNvSpPr txBox="1">
            <a:spLocks noChangeArrowheads="1"/>
          </p:cNvSpPr>
          <p:nvPr/>
        </p:nvSpPr>
        <p:spPr bwMode="auto">
          <a:xfrm>
            <a:off x="228600" y="1711991"/>
            <a:ext cx="8686800"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marL="0" marR="0" lvl="0" indent="0" algn="just"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Verdana" panose="020B0604030504040204" pitchFamily="34" charset="0"/>
                <a:ea typeface="MS PGothic" panose="020B0600070205080204" pitchFamily="34" charset="-128"/>
                <a:cs typeface="Times New Roman" panose="02020603050405020304" pitchFamily="18" charset="0"/>
              </a:rPr>
              <a:t>According to Forbes, “Frozen 2” was re-positioned from a kid-friendly comedy to an epic adventure and drama when Disney began its marketing push leading up to the film’s release in theaters</a:t>
            </a:r>
          </a:p>
        </p:txBody>
      </p:sp>
      <p:pic>
        <p:nvPicPr>
          <p:cNvPr id="3074" name="Picture 2" descr="Watch Frozen 2 | Full Movie | Disney+">
            <a:extLst>
              <a:ext uri="{FF2B5EF4-FFF2-40B4-BE49-F238E27FC236}">
                <a16:creationId xmlns:a16="http://schemas.microsoft.com/office/drawing/2014/main" id="{0D4BFB20-6B09-49EC-BB9D-D63157E5CA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7400" y="3499804"/>
            <a:ext cx="5350933" cy="30099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31427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3" name="Group 2">
            <a:extLst>
              <a:ext uri="{FF2B5EF4-FFF2-40B4-BE49-F238E27FC236}">
                <a16:creationId xmlns:a16="http://schemas.microsoft.com/office/drawing/2014/main" id="{C5CEC79F-55B9-4CAA-BF11-EF6EC57A2F92}"/>
              </a:ext>
            </a:extLst>
          </p:cNvPr>
          <p:cNvGrpSpPr>
            <a:grpSpLocks/>
          </p:cNvGrpSpPr>
          <p:nvPr/>
        </p:nvGrpSpPr>
        <p:grpSpPr bwMode="auto">
          <a:xfrm>
            <a:off x="0" y="0"/>
            <a:ext cx="9144000" cy="976313"/>
            <a:chOff x="0" y="0"/>
            <a:chExt cx="5760" cy="615"/>
          </a:xfrm>
        </p:grpSpPr>
        <p:sp>
          <p:nvSpPr>
            <p:cNvPr id="79876" name="Text Box 3">
              <a:extLst>
                <a:ext uri="{FF2B5EF4-FFF2-40B4-BE49-F238E27FC236}">
                  <a16:creationId xmlns:a16="http://schemas.microsoft.com/office/drawing/2014/main" id="{CDE33620-CB13-4582-B2C7-4E12562DA90C}"/>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79877" name="Text Box 4">
              <a:extLst>
                <a:ext uri="{FF2B5EF4-FFF2-40B4-BE49-F238E27FC236}">
                  <a16:creationId xmlns:a16="http://schemas.microsoft.com/office/drawing/2014/main" id="{A0F9E929-CFBF-465E-93DA-4F81562EE61F}"/>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79874" name="Rectangle 8">
            <a:extLst>
              <a:ext uri="{FF2B5EF4-FFF2-40B4-BE49-F238E27FC236}">
                <a16:creationId xmlns:a16="http://schemas.microsoft.com/office/drawing/2014/main" id="{01F10F12-466A-4938-9AF5-805B6CB30637}"/>
              </a:ext>
            </a:extLst>
          </p:cNvPr>
          <p:cNvSpPr>
            <a:spLocks noChangeArrowheads="1"/>
          </p:cNvSpPr>
          <p:nvPr/>
        </p:nvSpPr>
        <p:spPr bwMode="auto">
          <a:xfrm>
            <a:off x="304800" y="2819400"/>
            <a:ext cx="82296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3600" i="1">
                <a:solidFill>
                  <a:schemeClr val="tx2"/>
                </a:solidFill>
                <a:latin typeface="Verdana" panose="020B0604030504040204" pitchFamily="34" charset="0"/>
              </a:rPr>
              <a:t>Blank Slide Available</a:t>
            </a:r>
            <a:br>
              <a:rPr lang="en-US" altLang="en-US" sz="3600" i="1">
                <a:solidFill>
                  <a:schemeClr val="tx2"/>
                </a:solidFill>
                <a:latin typeface="Verdana" panose="020B0604030504040204" pitchFamily="34" charset="0"/>
              </a:rPr>
            </a:br>
            <a:br>
              <a:rPr lang="en-US" altLang="en-US" sz="3600" i="1">
                <a:solidFill>
                  <a:schemeClr val="tx2"/>
                </a:solidFill>
                <a:latin typeface="Verdana" panose="020B0604030504040204" pitchFamily="34" charset="0"/>
              </a:rPr>
            </a:br>
            <a:r>
              <a:rPr lang="en-US" altLang="en-US" sz="3600" i="1">
                <a:solidFill>
                  <a:schemeClr val="tx2"/>
                </a:solidFill>
                <a:latin typeface="Verdana" panose="020B0604030504040204" pitchFamily="34" charset="0"/>
              </a:rPr>
              <a:t>for Teacher Edits</a:t>
            </a:r>
            <a:endParaRPr lang="en-US" altLang="en-US" sz="1800"/>
          </a:p>
        </p:txBody>
      </p:sp>
      <p:sp>
        <p:nvSpPr>
          <p:cNvPr id="79875" name="Text Box 9">
            <a:extLst>
              <a:ext uri="{FF2B5EF4-FFF2-40B4-BE49-F238E27FC236}">
                <a16:creationId xmlns:a16="http://schemas.microsoft.com/office/drawing/2014/main" id="{6092A3B9-42C7-402D-A4F3-0EF736EBC637}"/>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ext Box 2">
            <a:extLst>
              <a:ext uri="{FF2B5EF4-FFF2-40B4-BE49-F238E27FC236}">
                <a16:creationId xmlns:a16="http://schemas.microsoft.com/office/drawing/2014/main" id="{B079B90C-A740-449C-A32C-802576D6A284}"/>
              </a:ext>
            </a:extLst>
          </p:cNvPr>
          <p:cNvSpPr txBox="1">
            <a:spLocks noChangeArrowheads="1"/>
          </p:cNvSpPr>
          <p:nvPr/>
        </p:nvSpPr>
        <p:spPr bwMode="auto">
          <a:xfrm>
            <a:off x="0" y="1295400"/>
            <a:ext cx="1670050" cy="779463"/>
          </a:xfrm>
          <a:prstGeom prst="rect">
            <a:avLst/>
          </a:prstGeom>
          <a:solidFill>
            <a:schemeClr val="hlink"/>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Marketing</a:t>
            </a:r>
          </a:p>
          <a:p>
            <a:pPr eaLnBrk="1" hangingPunct="1">
              <a:spcBef>
                <a:spcPct val="50000"/>
              </a:spcBef>
            </a:pPr>
            <a:r>
              <a:rPr lang="en-US" altLang="en-US" sz="1800" b="1">
                <a:latin typeface="Times New Roman" panose="02020603050405020304" pitchFamily="18" charset="0"/>
              </a:rPr>
              <a:t>Applications</a:t>
            </a:r>
          </a:p>
        </p:txBody>
      </p:sp>
      <p:sp>
        <p:nvSpPr>
          <p:cNvPr id="71683" name="Text Box 3">
            <a:extLst>
              <a:ext uri="{FF2B5EF4-FFF2-40B4-BE49-F238E27FC236}">
                <a16:creationId xmlns:a16="http://schemas.microsoft.com/office/drawing/2014/main" id="{A8DC3A71-32AE-4E37-B74C-9B46D4F623C7}"/>
              </a:ext>
            </a:extLst>
          </p:cNvPr>
          <p:cNvSpPr txBox="1">
            <a:spLocks noChangeArrowheads="1"/>
          </p:cNvSpPr>
          <p:nvPr/>
        </p:nvSpPr>
        <p:spPr bwMode="auto">
          <a:xfrm>
            <a:off x="0" y="381000"/>
            <a:ext cx="6553200" cy="457200"/>
          </a:xfrm>
          <a:prstGeom prst="rect">
            <a:avLst/>
          </a:prstGeom>
          <a:noFill/>
          <a:ln>
            <a:noFill/>
          </a:ln>
          <a:effectLst>
            <a:outerShdw blurRad="63500" dist="38099" dir="2700000" algn="ctr" rotWithShape="0">
              <a:schemeClr val="bg2">
                <a:alpha val="74998"/>
              </a:schemeClr>
            </a:outerShdw>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spcBef>
                <a:spcPct val="50000"/>
              </a:spcBef>
              <a:defRPr/>
            </a:pPr>
            <a:r>
              <a:rPr lang="en-US" sz="2400">
                <a:latin typeface="Arial Black" charset="0"/>
              </a:rPr>
              <a:t>LESSON 4.5 REVIEW (ANSWERS)</a:t>
            </a:r>
          </a:p>
        </p:txBody>
      </p:sp>
      <p:sp>
        <p:nvSpPr>
          <p:cNvPr id="81923" name="Rectangle 4">
            <a:hlinkClick r:id="rId3" action="ppaction://hlinksldjump"/>
            <a:extLst>
              <a:ext uri="{FF2B5EF4-FFF2-40B4-BE49-F238E27FC236}">
                <a16:creationId xmlns:a16="http://schemas.microsoft.com/office/drawing/2014/main" id="{002211E8-157F-4499-A424-E248481C2E18}"/>
              </a:ext>
            </a:extLst>
          </p:cNvPr>
          <p:cNvSpPr>
            <a:spLocks noChangeArrowheads="1"/>
          </p:cNvSpPr>
          <p:nvPr/>
        </p:nvSpPr>
        <p:spPr bwMode="auto">
          <a:xfrm>
            <a:off x="8839200" y="6553200"/>
            <a:ext cx="304800" cy="304800"/>
          </a:xfrm>
          <a:prstGeom prst="rect">
            <a:avLst/>
          </a:pr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US" altLang="en-US" sz="1800"/>
          </a:p>
        </p:txBody>
      </p:sp>
      <p:sp>
        <p:nvSpPr>
          <p:cNvPr id="174085" name="Text Box 5">
            <a:extLst>
              <a:ext uri="{FF2B5EF4-FFF2-40B4-BE49-F238E27FC236}">
                <a16:creationId xmlns:a16="http://schemas.microsoft.com/office/drawing/2014/main" id="{EE5D6AD1-EF1E-48DE-8977-BEB7935C4898}"/>
              </a:ext>
            </a:extLst>
          </p:cNvPr>
          <p:cNvSpPr txBox="1">
            <a:spLocks noChangeArrowheads="1"/>
          </p:cNvSpPr>
          <p:nvPr/>
        </p:nvSpPr>
        <p:spPr bwMode="auto">
          <a:xfrm>
            <a:off x="1600200" y="1295400"/>
            <a:ext cx="7543800" cy="264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latin typeface="Verdana" panose="020B0604030504040204" pitchFamily="34" charset="0"/>
              </a:rPr>
              <a:t>1) Illustrate the concept of positioning</a:t>
            </a:r>
          </a:p>
          <a:p>
            <a:pPr eaLnBrk="1" hangingPunct="1">
              <a:spcBef>
                <a:spcPct val="50000"/>
              </a:spcBef>
            </a:pPr>
            <a:r>
              <a:rPr lang="en-US" altLang="en-US">
                <a:latin typeface="Verdana" panose="020B0604030504040204" pitchFamily="34" charset="0"/>
              </a:rPr>
              <a:t>	</a:t>
            </a:r>
            <a:r>
              <a:rPr lang="en-US" altLang="en-US">
                <a:solidFill>
                  <a:srgbClr val="FF3300"/>
                </a:solidFill>
                <a:latin typeface="Verdana" panose="020B0604030504040204" pitchFamily="34" charset="0"/>
              </a:rPr>
              <a:t>Positioning is the fixing of a sports or entertainment entity in the minds of consumers in the target market</a:t>
            </a:r>
            <a:r>
              <a:rPr lang="en-US" altLang="en-US">
                <a:latin typeface="Verdana" panose="020B0604030504040204" pitchFamily="34" charset="0"/>
              </a:rPr>
              <a:t> </a:t>
            </a:r>
          </a:p>
          <a:p>
            <a:pPr eaLnBrk="1" hangingPunct="1">
              <a:spcBef>
                <a:spcPct val="50000"/>
              </a:spcBef>
            </a:pPr>
            <a:endParaRPr lang="en-US" altLang="en-US" sz="1600">
              <a:latin typeface="Verdana" panose="020B0604030504040204" pitchFamily="34" charset="0"/>
            </a:endParaRPr>
          </a:p>
          <a:p>
            <a:pPr eaLnBrk="1" hangingPunct="1">
              <a:spcBef>
                <a:spcPct val="50000"/>
              </a:spcBef>
            </a:pPr>
            <a:endParaRPr lang="en-US" altLang="en-US">
              <a:solidFill>
                <a:srgbClr val="FF3300"/>
              </a:solidFill>
              <a:latin typeface="Verdana" panose="020B0604030504040204" pitchFamily="34" charset="0"/>
            </a:endParaRPr>
          </a:p>
        </p:txBody>
      </p:sp>
      <p:sp>
        <p:nvSpPr>
          <p:cNvPr id="81925" name="Text Box 6">
            <a:extLst>
              <a:ext uri="{FF2B5EF4-FFF2-40B4-BE49-F238E27FC236}">
                <a16:creationId xmlns:a16="http://schemas.microsoft.com/office/drawing/2014/main" id="{2C22E5AF-04A1-47CE-B8E6-115FD34A3DD3}"/>
              </a:ext>
            </a:extLst>
          </p:cNvPr>
          <p:cNvSpPr txBox="1">
            <a:spLocks noChangeArrowheads="1"/>
          </p:cNvSpPr>
          <p:nvPr/>
        </p:nvSpPr>
        <p:spPr bwMode="auto">
          <a:xfrm>
            <a:off x="50292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latin typeface="Verdana" panose="020B0604030504040204" pitchFamily="34" charset="0"/>
              </a:rPr>
              <a:t>Copyright </a:t>
            </a:r>
            <a:r>
              <a:rPr lang="en-US" altLang="en-US" sz="1200" dirty="0">
                <a:latin typeface="Verdana" panose="020B0604030504040204" pitchFamily="34" charset="0"/>
              </a:rPr>
              <a:t>© </a:t>
            </a:r>
            <a:r>
              <a:rPr lang="is-IS" altLang="en-US" sz="1000" dirty="0">
                <a:latin typeface="Verdana" panose="020B0604030504040204" pitchFamily="34" charset="0"/>
              </a:rPr>
              <a:t>2020</a:t>
            </a:r>
            <a:r>
              <a:rPr lang="en-US" altLang="en-US" sz="1000" dirty="0">
                <a:latin typeface="Verdana" panose="020B0604030504040204" pitchFamily="34" charset="0"/>
              </a:rPr>
              <a:t> by Sports Career Consulting, LLC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nodeType="clickEffect">
                                  <p:stCondLst>
                                    <p:cond delay="0"/>
                                  </p:stCondLst>
                                  <p:childTnLst>
                                    <p:set>
                                      <p:cBhvr>
                                        <p:cTn id="6" dur="1" fill="hold">
                                          <p:stCondLst>
                                            <p:cond delay="0"/>
                                          </p:stCondLst>
                                        </p:cTn>
                                        <p:tgtEl>
                                          <p:spTgt spid="174085">
                                            <p:txEl>
                                              <p:pRg st="1" end="1"/>
                                            </p:txEl>
                                          </p:spTgt>
                                        </p:tgtEl>
                                        <p:attrNameLst>
                                          <p:attrName>style.visibility</p:attrName>
                                        </p:attrNameLst>
                                      </p:cBhvr>
                                      <p:to>
                                        <p:strVal val="visible"/>
                                      </p:to>
                                    </p:set>
                                    <p:anim calcmode="lin" valueType="num">
                                      <p:cBhvr additive="base">
                                        <p:cTn id="7" dur="500" fill="hold"/>
                                        <p:tgtEl>
                                          <p:spTgt spid="174085">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174085">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89" name="Group 2">
            <a:extLst>
              <a:ext uri="{FF2B5EF4-FFF2-40B4-BE49-F238E27FC236}">
                <a16:creationId xmlns:a16="http://schemas.microsoft.com/office/drawing/2014/main" id="{188D362F-5629-48CB-B328-D2FEE217C249}"/>
              </a:ext>
            </a:extLst>
          </p:cNvPr>
          <p:cNvGrpSpPr>
            <a:grpSpLocks/>
          </p:cNvGrpSpPr>
          <p:nvPr/>
        </p:nvGrpSpPr>
        <p:grpSpPr bwMode="auto">
          <a:xfrm>
            <a:off x="0" y="0"/>
            <a:ext cx="9144000" cy="976313"/>
            <a:chOff x="0" y="0"/>
            <a:chExt cx="5760" cy="615"/>
          </a:xfrm>
        </p:grpSpPr>
        <p:sp>
          <p:nvSpPr>
            <p:cNvPr id="12300" name="Text Box 3">
              <a:extLst>
                <a:ext uri="{FF2B5EF4-FFF2-40B4-BE49-F238E27FC236}">
                  <a16:creationId xmlns:a16="http://schemas.microsoft.com/office/drawing/2014/main" id="{48B7B1F0-D872-4EBF-84A6-CD5AB13C941E}"/>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12301" name="Text Box 4">
              <a:extLst>
                <a:ext uri="{FF2B5EF4-FFF2-40B4-BE49-F238E27FC236}">
                  <a16:creationId xmlns:a16="http://schemas.microsoft.com/office/drawing/2014/main" id="{3F7611DB-A243-447A-A67E-964BEA1BD9C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2290" name="Rectangle 5">
            <a:extLst>
              <a:ext uri="{FF2B5EF4-FFF2-40B4-BE49-F238E27FC236}">
                <a16:creationId xmlns:a16="http://schemas.microsoft.com/office/drawing/2014/main" id="{BBB67F21-DF2E-4F06-B6B5-22104924A080}"/>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12291" name="Line 6">
            <a:extLst>
              <a:ext uri="{FF2B5EF4-FFF2-40B4-BE49-F238E27FC236}">
                <a16:creationId xmlns:a16="http://schemas.microsoft.com/office/drawing/2014/main" id="{69C190C8-08D4-44FE-9621-E28839E60A44}"/>
              </a:ext>
            </a:extLst>
          </p:cNvPr>
          <p:cNvSpPr>
            <a:spLocks noChangeShapeType="1"/>
          </p:cNvSpPr>
          <p:nvPr/>
        </p:nvSpPr>
        <p:spPr bwMode="auto">
          <a:xfrm>
            <a:off x="457200" y="25908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2292" name="Text Box 7">
            <a:extLst>
              <a:ext uri="{FF2B5EF4-FFF2-40B4-BE49-F238E27FC236}">
                <a16:creationId xmlns:a16="http://schemas.microsoft.com/office/drawing/2014/main" id="{19ADF1E6-E36B-45F1-A53A-24BBE4136893}"/>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2293" name="Rectangle 8">
            <a:extLst>
              <a:ext uri="{FF2B5EF4-FFF2-40B4-BE49-F238E27FC236}">
                <a16:creationId xmlns:a16="http://schemas.microsoft.com/office/drawing/2014/main" id="{63B27568-32C7-4A60-8506-DF36D90C03AE}"/>
              </a:ext>
            </a:extLst>
          </p:cNvPr>
          <p:cNvSpPr>
            <a:spLocks noChangeArrowheads="1"/>
          </p:cNvSpPr>
          <p:nvPr/>
        </p:nvSpPr>
        <p:spPr bwMode="auto">
          <a:xfrm>
            <a:off x="762000" y="1524000"/>
            <a:ext cx="7620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Positioning is important to all sports and entertainment products </a:t>
            </a:r>
          </a:p>
        </p:txBody>
      </p:sp>
      <p:sp>
        <p:nvSpPr>
          <p:cNvPr id="269321" name="Rectangle 9">
            <a:extLst>
              <a:ext uri="{FF2B5EF4-FFF2-40B4-BE49-F238E27FC236}">
                <a16:creationId xmlns:a16="http://schemas.microsoft.com/office/drawing/2014/main" id="{723BED28-001D-4ABC-A2A7-8921652B36F5}"/>
              </a:ext>
            </a:extLst>
          </p:cNvPr>
          <p:cNvSpPr>
            <a:spLocks noChangeArrowheads="1"/>
          </p:cNvSpPr>
          <p:nvPr/>
        </p:nvSpPr>
        <p:spPr bwMode="auto">
          <a:xfrm>
            <a:off x="914400" y="2971800"/>
            <a:ext cx="5943600"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Entertainment products </a:t>
            </a:r>
          </a:p>
          <a:p>
            <a:pPr eaLnBrk="1" hangingPunct="1"/>
            <a:r>
              <a:rPr lang="en-US" altLang="en-US">
                <a:latin typeface="Verdana" panose="020B0604030504040204" pitchFamily="34" charset="0"/>
              </a:rPr>
              <a:t>(DVD vs. Blu-Ray)</a:t>
            </a:r>
          </a:p>
        </p:txBody>
      </p:sp>
      <p:pic>
        <p:nvPicPr>
          <p:cNvPr id="269327" name="Picture 15" descr="Blu_rayLogo">
            <a:extLst>
              <a:ext uri="{FF2B5EF4-FFF2-40B4-BE49-F238E27FC236}">
                <a16:creationId xmlns:a16="http://schemas.microsoft.com/office/drawing/2014/main" id="{D7F0265E-8005-44E0-8F66-8ED1CEE3A8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5200" y="3048000"/>
            <a:ext cx="1524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29" name="Picture 17" descr="DVD-Logo-Color1">
            <a:extLst>
              <a:ext uri="{FF2B5EF4-FFF2-40B4-BE49-F238E27FC236}">
                <a16:creationId xmlns:a16="http://schemas.microsoft.com/office/drawing/2014/main" id="{747FD5F2-CEEF-446A-8345-421AC671C1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3040063"/>
            <a:ext cx="16002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9330" name="Rectangle 18">
            <a:extLst>
              <a:ext uri="{FF2B5EF4-FFF2-40B4-BE49-F238E27FC236}">
                <a16:creationId xmlns:a16="http://schemas.microsoft.com/office/drawing/2014/main" id="{B039B177-835B-40E0-9D6A-90097C40A983}"/>
              </a:ext>
            </a:extLst>
          </p:cNvPr>
          <p:cNvSpPr>
            <a:spLocks noChangeArrowheads="1"/>
          </p:cNvSpPr>
          <p:nvPr/>
        </p:nvSpPr>
        <p:spPr bwMode="auto">
          <a:xfrm>
            <a:off x="914400" y="4495800"/>
            <a:ext cx="5943600" cy="1187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latin typeface="Verdana" panose="020B0604030504040204" pitchFamily="34" charset="0"/>
              </a:rPr>
              <a:t>Facilities and venues </a:t>
            </a:r>
          </a:p>
          <a:p>
            <a:pPr eaLnBrk="1" hangingPunct="1"/>
            <a:r>
              <a:rPr lang="en-US" altLang="en-US">
                <a:latin typeface="Verdana" panose="020B0604030504040204" pitchFamily="34" charset="0"/>
              </a:rPr>
              <a:t>(Premium seating vs. </a:t>
            </a:r>
          </a:p>
          <a:p>
            <a:pPr eaLnBrk="1" hangingPunct="1"/>
            <a:r>
              <a:rPr lang="en-US" altLang="en-US">
                <a:latin typeface="Verdana" panose="020B0604030504040204" pitchFamily="34" charset="0"/>
              </a:rPr>
              <a:t>general seating)</a:t>
            </a:r>
          </a:p>
        </p:txBody>
      </p:sp>
      <p:pic>
        <p:nvPicPr>
          <p:cNvPr id="269334" name="Picture 22" descr="stadiumclub_01">
            <a:extLst>
              <a:ext uri="{FF2B5EF4-FFF2-40B4-BE49-F238E27FC236}">
                <a16:creationId xmlns:a16="http://schemas.microsoft.com/office/drawing/2014/main" id="{80044501-B27F-4769-B727-E9874875CFF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4495800"/>
            <a:ext cx="1524000" cy="123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9336" name="Picture 24" descr="crowd006">
            <a:extLst>
              <a:ext uri="{FF2B5EF4-FFF2-40B4-BE49-F238E27FC236}">
                <a16:creationId xmlns:a16="http://schemas.microsoft.com/office/drawing/2014/main" id="{C84A5BB5-B490-47BE-83C8-29BD27E8E2E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62800" y="4495800"/>
            <a:ext cx="1828800"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69321"/>
                                        </p:tgtEl>
                                        <p:attrNameLst>
                                          <p:attrName>style.visibility</p:attrName>
                                        </p:attrNameLst>
                                      </p:cBhvr>
                                      <p:to>
                                        <p:strVal val="visible"/>
                                      </p:to>
                                    </p:set>
                                    <p:animEffect transition="in" filter="diamond(in)">
                                      <p:cBhvr>
                                        <p:cTn id="7" dur="2000"/>
                                        <p:tgtEl>
                                          <p:spTgt spid="269321"/>
                                        </p:tgtEl>
                                      </p:cBhvr>
                                    </p:animEffect>
                                  </p:childTnLst>
                                </p:cTn>
                              </p:par>
                              <p:par>
                                <p:cTn id="8" presetID="9" presetClass="entr" presetSubtype="0" fill="hold" nodeType="withEffect">
                                  <p:stCondLst>
                                    <p:cond delay="0"/>
                                  </p:stCondLst>
                                  <p:childTnLst>
                                    <p:set>
                                      <p:cBhvr>
                                        <p:cTn id="9" dur="1" fill="hold">
                                          <p:stCondLst>
                                            <p:cond delay="0"/>
                                          </p:stCondLst>
                                        </p:cTn>
                                        <p:tgtEl>
                                          <p:spTgt spid="269329"/>
                                        </p:tgtEl>
                                        <p:attrNameLst>
                                          <p:attrName>style.visibility</p:attrName>
                                        </p:attrNameLst>
                                      </p:cBhvr>
                                      <p:to>
                                        <p:strVal val="visible"/>
                                      </p:to>
                                    </p:set>
                                    <p:animEffect transition="in" filter="dissolve">
                                      <p:cBhvr>
                                        <p:cTn id="10" dur="2000"/>
                                        <p:tgtEl>
                                          <p:spTgt spid="269329"/>
                                        </p:tgtEl>
                                      </p:cBhvr>
                                    </p:animEffect>
                                  </p:childTnLst>
                                </p:cTn>
                              </p:par>
                              <p:par>
                                <p:cTn id="11" presetID="9" presetClass="entr" presetSubtype="0" fill="hold" nodeType="withEffect">
                                  <p:stCondLst>
                                    <p:cond delay="0"/>
                                  </p:stCondLst>
                                  <p:childTnLst>
                                    <p:set>
                                      <p:cBhvr>
                                        <p:cTn id="12" dur="1" fill="hold">
                                          <p:stCondLst>
                                            <p:cond delay="0"/>
                                          </p:stCondLst>
                                        </p:cTn>
                                        <p:tgtEl>
                                          <p:spTgt spid="269327"/>
                                        </p:tgtEl>
                                        <p:attrNameLst>
                                          <p:attrName>style.visibility</p:attrName>
                                        </p:attrNameLst>
                                      </p:cBhvr>
                                      <p:to>
                                        <p:strVal val="visible"/>
                                      </p:to>
                                    </p:set>
                                    <p:animEffect transition="in" filter="dissolve">
                                      <p:cBhvr>
                                        <p:cTn id="13" dur="2000"/>
                                        <p:tgtEl>
                                          <p:spTgt spid="269327"/>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269330"/>
                                        </p:tgtEl>
                                        <p:attrNameLst>
                                          <p:attrName>style.visibility</p:attrName>
                                        </p:attrNameLst>
                                      </p:cBhvr>
                                      <p:to>
                                        <p:strVal val="visible"/>
                                      </p:to>
                                    </p:set>
                                    <p:animEffect transition="in" filter="diamond(in)">
                                      <p:cBhvr>
                                        <p:cTn id="16" dur="2000"/>
                                        <p:tgtEl>
                                          <p:spTgt spid="269330"/>
                                        </p:tgtEl>
                                      </p:cBhvr>
                                    </p:animEffect>
                                  </p:childTnLst>
                                </p:cTn>
                              </p:par>
                              <p:par>
                                <p:cTn id="17" presetID="9" presetClass="entr" presetSubtype="0" fill="hold" nodeType="withEffect">
                                  <p:stCondLst>
                                    <p:cond delay="0"/>
                                  </p:stCondLst>
                                  <p:childTnLst>
                                    <p:set>
                                      <p:cBhvr>
                                        <p:cTn id="18" dur="1" fill="hold">
                                          <p:stCondLst>
                                            <p:cond delay="0"/>
                                          </p:stCondLst>
                                        </p:cTn>
                                        <p:tgtEl>
                                          <p:spTgt spid="269334"/>
                                        </p:tgtEl>
                                        <p:attrNameLst>
                                          <p:attrName>style.visibility</p:attrName>
                                        </p:attrNameLst>
                                      </p:cBhvr>
                                      <p:to>
                                        <p:strVal val="visible"/>
                                      </p:to>
                                    </p:set>
                                    <p:animEffect transition="in" filter="dissolve">
                                      <p:cBhvr>
                                        <p:cTn id="19" dur="2000"/>
                                        <p:tgtEl>
                                          <p:spTgt spid="269334"/>
                                        </p:tgtEl>
                                      </p:cBhvr>
                                    </p:animEffect>
                                  </p:childTnLst>
                                </p:cTn>
                              </p:par>
                              <p:par>
                                <p:cTn id="20" presetID="9" presetClass="entr" presetSubtype="0" fill="hold" nodeType="withEffect">
                                  <p:stCondLst>
                                    <p:cond delay="0"/>
                                  </p:stCondLst>
                                  <p:childTnLst>
                                    <p:set>
                                      <p:cBhvr>
                                        <p:cTn id="21" dur="1" fill="hold">
                                          <p:stCondLst>
                                            <p:cond delay="0"/>
                                          </p:stCondLst>
                                        </p:cTn>
                                        <p:tgtEl>
                                          <p:spTgt spid="269336"/>
                                        </p:tgtEl>
                                        <p:attrNameLst>
                                          <p:attrName>style.visibility</p:attrName>
                                        </p:attrNameLst>
                                      </p:cBhvr>
                                      <p:to>
                                        <p:strVal val="visible"/>
                                      </p:to>
                                    </p:set>
                                    <p:animEffect transition="in" filter="dissolve">
                                      <p:cBhvr>
                                        <p:cTn id="22" dur="2000"/>
                                        <p:tgtEl>
                                          <p:spTgt spid="2693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21" grpId="0"/>
      <p:bldP spid="2693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7" name="Group 2">
            <a:extLst>
              <a:ext uri="{FF2B5EF4-FFF2-40B4-BE49-F238E27FC236}">
                <a16:creationId xmlns:a16="http://schemas.microsoft.com/office/drawing/2014/main" id="{0FD598A8-A56D-441D-BFBD-200B49306C7E}"/>
              </a:ext>
            </a:extLst>
          </p:cNvPr>
          <p:cNvGrpSpPr>
            <a:grpSpLocks/>
          </p:cNvGrpSpPr>
          <p:nvPr/>
        </p:nvGrpSpPr>
        <p:grpSpPr bwMode="auto">
          <a:xfrm>
            <a:off x="0" y="0"/>
            <a:ext cx="9144000" cy="976313"/>
            <a:chOff x="0" y="0"/>
            <a:chExt cx="5760" cy="615"/>
          </a:xfrm>
        </p:grpSpPr>
        <p:sp>
          <p:nvSpPr>
            <p:cNvPr id="14344" name="Text Box 3">
              <a:extLst>
                <a:ext uri="{FF2B5EF4-FFF2-40B4-BE49-F238E27FC236}">
                  <a16:creationId xmlns:a16="http://schemas.microsoft.com/office/drawing/2014/main" id="{E6925BDF-68E0-4534-B90B-FC0E54069011}"/>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14345" name="Text Box 4">
              <a:extLst>
                <a:ext uri="{FF2B5EF4-FFF2-40B4-BE49-F238E27FC236}">
                  <a16:creationId xmlns:a16="http://schemas.microsoft.com/office/drawing/2014/main" id="{5184F3C5-6BE8-40FB-9795-D01536CCC14A}"/>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4338" name="Rectangle 5">
            <a:extLst>
              <a:ext uri="{FF2B5EF4-FFF2-40B4-BE49-F238E27FC236}">
                <a16:creationId xmlns:a16="http://schemas.microsoft.com/office/drawing/2014/main" id="{397FCDBC-4193-4DFD-8530-B9CB657FE040}"/>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14339" name="Line 6">
            <a:extLst>
              <a:ext uri="{FF2B5EF4-FFF2-40B4-BE49-F238E27FC236}">
                <a16:creationId xmlns:a16="http://schemas.microsoft.com/office/drawing/2014/main" id="{133DB815-283D-4101-86BD-D6CF4EBAF65C}"/>
              </a:ext>
            </a:extLst>
          </p:cNvPr>
          <p:cNvSpPr>
            <a:spLocks noChangeShapeType="1"/>
          </p:cNvSpPr>
          <p:nvPr/>
        </p:nvSpPr>
        <p:spPr bwMode="auto">
          <a:xfrm>
            <a:off x="457200" y="22860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4340" name="Text Box 7">
            <a:extLst>
              <a:ext uri="{FF2B5EF4-FFF2-40B4-BE49-F238E27FC236}">
                <a16:creationId xmlns:a16="http://schemas.microsoft.com/office/drawing/2014/main" id="{500EAB53-2131-46E1-93A7-CC1AE249FB38}"/>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4341" name="Rectangle 8">
            <a:extLst>
              <a:ext uri="{FF2B5EF4-FFF2-40B4-BE49-F238E27FC236}">
                <a16:creationId xmlns:a16="http://schemas.microsoft.com/office/drawing/2014/main" id="{A0B71FAB-8459-4AD9-B024-FC20D17C04CD}"/>
              </a:ext>
            </a:extLst>
          </p:cNvPr>
          <p:cNvSpPr>
            <a:spLocks noChangeArrowheads="1"/>
          </p:cNvSpPr>
          <p:nvPr/>
        </p:nvSpPr>
        <p:spPr bwMode="auto">
          <a:xfrm>
            <a:off x="762000" y="1600200"/>
            <a:ext cx="7620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Positioning is About </a:t>
            </a:r>
            <a:r>
              <a:rPr lang="en-US" altLang="en-US" sz="2800" i="1">
                <a:solidFill>
                  <a:srgbClr val="000099"/>
                </a:solidFill>
                <a:latin typeface="Verdana" panose="020B0604030504040204" pitchFamily="34" charset="0"/>
              </a:rPr>
              <a:t>Perception</a:t>
            </a:r>
          </a:p>
        </p:txBody>
      </p:sp>
      <p:sp>
        <p:nvSpPr>
          <p:cNvPr id="227337" name="Rectangle 9">
            <a:extLst>
              <a:ext uri="{FF2B5EF4-FFF2-40B4-BE49-F238E27FC236}">
                <a16:creationId xmlns:a16="http://schemas.microsoft.com/office/drawing/2014/main" id="{BB96F4BA-61EF-4FE1-8F78-995462B1401A}"/>
              </a:ext>
            </a:extLst>
          </p:cNvPr>
          <p:cNvSpPr>
            <a:spLocks noChangeArrowheads="1"/>
          </p:cNvSpPr>
          <p:nvPr/>
        </p:nvSpPr>
        <p:spPr bwMode="auto">
          <a:xfrm>
            <a:off x="304800" y="2768600"/>
            <a:ext cx="5562600" cy="337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dirty="0"/>
              <a:t>Puma</a:t>
            </a:r>
            <a:r>
              <a:rPr lang="ja-JP" altLang="en-US" dirty="0"/>
              <a:t>’</a:t>
            </a:r>
            <a:r>
              <a:rPr lang="en-US" altLang="ja-JP" dirty="0"/>
              <a:t>s </a:t>
            </a:r>
            <a:r>
              <a:rPr lang="ja-JP" altLang="en-US" dirty="0"/>
              <a:t>“</a:t>
            </a:r>
            <a:r>
              <a:rPr lang="en-US" altLang="ja-JP" dirty="0"/>
              <a:t>Calling All Troublemakers</a:t>
            </a:r>
            <a:r>
              <a:rPr lang="ja-JP" altLang="en-US" dirty="0"/>
              <a:t>”</a:t>
            </a:r>
            <a:r>
              <a:rPr lang="en-US" altLang="ja-JP" dirty="0"/>
              <a:t> spot encourages fans to be more daring and push boundaries to achieve </a:t>
            </a:r>
            <a:r>
              <a:rPr lang="ja-JP" altLang="en-US" dirty="0"/>
              <a:t>“</a:t>
            </a:r>
            <a:r>
              <a:rPr lang="en-US" altLang="ja-JP" dirty="0"/>
              <a:t>danger, risk and potential fugitive status</a:t>
            </a:r>
            <a:r>
              <a:rPr lang="ja-JP" altLang="en-US" dirty="0"/>
              <a:t>”</a:t>
            </a:r>
            <a:r>
              <a:rPr lang="en-US" altLang="ja-JP" dirty="0"/>
              <a:t> in an effort to differentiate itself from Nike, Adidas and Under </a:t>
            </a:r>
            <a:r>
              <a:rPr lang="en-US" altLang="ja-JP" dirty="0" err="1"/>
              <a:t>Armour</a:t>
            </a:r>
            <a:r>
              <a:rPr lang="en-US" altLang="ja-JP" dirty="0"/>
              <a:t> as it continues its efforts to gain credibility and position itself as a legitimate performance apparel brand.</a:t>
            </a:r>
            <a:endParaRPr lang="en-US" altLang="en-US" dirty="0">
              <a:solidFill>
                <a:srgbClr val="2D2DB9"/>
              </a:solidFill>
              <a:latin typeface="Verdana" panose="020B0604030504040204" pitchFamily="34" charset="0"/>
            </a:endParaRPr>
          </a:p>
        </p:txBody>
      </p:sp>
      <p:pic>
        <p:nvPicPr>
          <p:cNvPr id="14343" name="Picture 10" descr="puma.jpg">
            <a:extLst>
              <a:ext uri="{FF2B5EF4-FFF2-40B4-BE49-F238E27FC236}">
                <a16:creationId xmlns:a16="http://schemas.microsoft.com/office/drawing/2014/main" id="{28624110-6A8F-4295-B12C-7FF191B152C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342900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7337"/>
                                        </p:tgtEl>
                                        <p:attrNameLst>
                                          <p:attrName>style.visibility</p:attrName>
                                        </p:attrNameLst>
                                      </p:cBhvr>
                                      <p:to>
                                        <p:strVal val="visible"/>
                                      </p:to>
                                    </p:set>
                                    <p:animEffect transition="in" filter="diamond(in)">
                                      <p:cBhvr>
                                        <p:cTn id="7" dur="1000"/>
                                        <p:tgtEl>
                                          <p:spTgt spid="227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385" name="Group 2">
            <a:extLst>
              <a:ext uri="{FF2B5EF4-FFF2-40B4-BE49-F238E27FC236}">
                <a16:creationId xmlns:a16="http://schemas.microsoft.com/office/drawing/2014/main" id="{FD891D68-A108-468B-AC5F-0E3F2A329B0C}"/>
              </a:ext>
            </a:extLst>
          </p:cNvPr>
          <p:cNvGrpSpPr>
            <a:grpSpLocks/>
          </p:cNvGrpSpPr>
          <p:nvPr/>
        </p:nvGrpSpPr>
        <p:grpSpPr bwMode="auto">
          <a:xfrm>
            <a:off x="0" y="0"/>
            <a:ext cx="9144000" cy="976313"/>
            <a:chOff x="0" y="0"/>
            <a:chExt cx="5760" cy="615"/>
          </a:xfrm>
        </p:grpSpPr>
        <p:sp>
          <p:nvSpPr>
            <p:cNvPr id="16394" name="Text Box 3">
              <a:extLst>
                <a:ext uri="{FF2B5EF4-FFF2-40B4-BE49-F238E27FC236}">
                  <a16:creationId xmlns:a16="http://schemas.microsoft.com/office/drawing/2014/main" id="{4B5CA435-D7C8-45D2-80FB-455F5F2BD25A}"/>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16395" name="Text Box 4">
              <a:extLst>
                <a:ext uri="{FF2B5EF4-FFF2-40B4-BE49-F238E27FC236}">
                  <a16:creationId xmlns:a16="http://schemas.microsoft.com/office/drawing/2014/main" id="{2868133D-E192-464A-8953-086909C37A81}"/>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6386" name="Rectangle 5">
            <a:extLst>
              <a:ext uri="{FF2B5EF4-FFF2-40B4-BE49-F238E27FC236}">
                <a16:creationId xmlns:a16="http://schemas.microsoft.com/office/drawing/2014/main" id="{99812C9E-5C95-4AEE-A3EB-ADF031D31928}"/>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16387" name="Line 6">
            <a:extLst>
              <a:ext uri="{FF2B5EF4-FFF2-40B4-BE49-F238E27FC236}">
                <a16:creationId xmlns:a16="http://schemas.microsoft.com/office/drawing/2014/main" id="{A77EB2FE-AEC3-4FB1-9B9E-316EDED0DDCC}"/>
              </a:ext>
            </a:extLst>
          </p:cNvPr>
          <p:cNvSpPr>
            <a:spLocks noChangeShapeType="1"/>
          </p:cNvSpPr>
          <p:nvPr/>
        </p:nvSpPr>
        <p:spPr bwMode="auto">
          <a:xfrm>
            <a:off x="457200" y="2286000"/>
            <a:ext cx="8229600" cy="0"/>
          </a:xfrm>
          <a:prstGeom prst="line">
            <a:avLst/>
          </a:prstGeom>
          <a:noFill/>
          <a:ln w="28575">
            <a:solidFill>
              <a:srgbClr val="000066"/>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6388" name="Text Box 7">
            <a:extLst>
              <a:ext uri="{FF2B5EF4-FFF2-40B4-BE49-F238E27FC236}">
                <a16:creationId xmlns:a16="http://schemas.microsoft.com/office/drawing/2014/main" id="{A5B02A07-471B-400E-BADD-888AFE19C4AD}"/>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16389" name="Rectangle 8">
            <a:extLst>
              <a:ext uri="{FF2B5EF4-FFF2-40B4-BE49-F238E27FC236}">
                <a16:creationId xmlns:a16="http://schemas.microsoft.com/office/drawing/2014/main" id="{2958BEDE-CF0A-4A6F-9F64-DF24DE295A49}"/>
              </a:ext>
            </a:extLst>
          </p:cNvPr>
          <p:cNvSpPr>
            <a:spLocks noChangeArrowheads="1"/>
          </p:cNvSpPr>
          <p:nvPr/>
        </p:nvSpPr>
        <p:spPr bwMode="auto">
          <a:xfrm>
            <a:off x="762000" y="1600200"/>
            <a:ext cx="7620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r>
              <a:rPr lang="en-US" altLang="en-US" sz="2800">
                <a:solidFill>
                  <a:srgbClr val="000099"/>
                </a:solidFill>
                <a:latin typeface="Verdana" panose="020B0604030504040204" pitchFamily="34" charset="0"/>
              </a:rPr>
              <a:t>Positioning is About </a:t>
            </a:r>
            <a:r>
              <a:rPr lang="en-US" altLang="en-US" sz="2800" i="1">
                <a:solidFill>
                  <a:srgbClr val="000099"/>
                </a:solidFill>
                <a:latin typeface="Verdana" panose="020B0604030504040204" pitchFamily="34" charset="0"/>
              </a:rPr>
              <a:t>Perception</a:t>
            </a:r>
          </a:p>
        </p:txBody>
      </p:sp>
      <p:sp>
        <p:nvSpPr>
          <p:cNvPr id="227337" name="Rectangle 9">
            <a:extLst>
              <a:ext uri="{FF2B5EF4-FFF2-40B4-BE49-F238E27FC236}">
                <a16:creationId xmlns:a16="http://schemas.microsoft.com/office/drawing/2014/main" id="{C2A94E5C-509A-4A61-A2BA-E3C681E31FED}"/>
              </a:ext>
            </a:extLst>
          </p:cNvPr>
          <p:cNvSpPr>
            <a:spLocks noChangeArrowheads="1"/>
          </p:cNvSpPr>
          <p:nvPr/>
        </p:nvSpPr>
        <p:spPr bwMode="auto">
          <a:xfrm>
            <a:off x="762000" y="2522538"/>
            <a:ext cx="7467600" cy="155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a:t>To drive the campaign and assist in their positioning effort, Puma partnered with athletes with </a:t>
            </a:r>
            <a:r>
              <a:rPr lang="ja-JP" altLang="en-US"/>
              <a:t>“</a:t>
            </a:r>
            <a:r>
              <a:rPr lang="en-US" altLang="ja-JP"/>
              <a:t>bad boy</a:t>
            </a:r>
            <a:r>
              <a:rPr lang="ja-JP" altLang="en-US"/>
              <a:t>”</a:t>
            </a:r>
            <a:r>
              <a:rPr lang="en-US" altLang="ja-JP"/>
              <a:t> reputations like Olympic champion Usain Bolt and soccer player Mario Balotelli. </a:t>
            </a:r>
            <a:endParaRPr lang="en-US" altLang="en-US">
              <a:solidFill>
                <a:srgbClr val="2D2DB9"/>
              </a:solidFill>
              <a:latin typeface="Verdana" panose="020B0604030504040204" pitchFamily="34" charset="0"/>
            </a:endParaRPr>
          </a:p>
        </p:txBody>
      </p:sp>
      <p:pic>
        <p:nvPicPr>
          <p:cNvPr id="16391" name="Picture 10" descr="puma.jpg">
            <a:extLst>
              <a:ext uri="{FF2B5EF4-FFF2-40B4-BE49-F238E27FC236}">
                <a16:creationId xmlns:a16="http://schemas.microsoft.com/office/drawing/2014/main" id="{F621269F-4F96-4516-B435-5D5C7FF6F8C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848600" y="914400"/>
            <a:ext cx="771525" cy="771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2" name="Picture 11" descr="bolt.jpg">
            <a:extLst>
              <a:ext uri="{FF2B5EF4-FFF2-40B4-BE49-F238E27FC236}">
                <a16:creationId xmlns:a16="http://schemas.microsoft.com/office/drawing/2014/main" id="{6E6EB015-9CA6-4BDA-81FF-92C2C0C1C1D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4343400"/>
            <a:ext cx="2867025" cy="159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3" name="Picture 12" descr="mario.jpg">
            <a:extLst>
              <a:ext uri="{FF2B5EF4-FFF2-40B4-BE49-F238E27FC236}">
                <a16:creationId xmlns:a16="http://schemas.microsoft.com/office/drawing/2014/main" id="{0E163120-1685-4D6C-8656-DFC2D58478D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34000" y="4267200"/>
            <a:ext cx="2619375" cy="174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227337"/>
                                        </p:tgtEl>
                                        <p:attrNameLst>
                                          <p:attrName>style.visibility</p:attrName>
                                        </p:attrNameLst>
                                      </p:cBhvr>
                                      <p:to>
                                        <p:strVal val="visible"/>
                                      </p:to>
                                    </p:set>
                                    <p:animEffect transition="in" filter="diamond(in)">
                                      <p:cBhvr>
                                        <p:cTn id="7" dur="1000"/>
                                        <p:tgtEl>
                                          <p:spTgt spid="2273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33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3" name="Group 2">
            <a:extLst>
              <a:ext uri="{FF2B5EF4-FFF2-40B4-BE49-F238E27FC236}">
                <a16:creationId xmlns:a16="http://schemas.microsoft.com/office/drawing/2014/main" id="{29D1E76E-6DA0-4BB3-8285-941B5F212FAD}"/>
              </a:ext>
            </a:extLst>
          </p:cNvPr>
          <p:cNvGrpSpPr>
            <a:grpSpLocks/>
          </p:cNvGrpSpPr>
          <p:nvPr/>
        </p:nvGrpSpPr>
        <p:grpSpPr bwMode="auto">
          <a:xfrm>
            <a:off x="0" y="0"/>
            <a:ext cx="9144000" cy="976313"/>
            <a:chOff x="0" y="0"/>
            <a:chExt cx="5760" cy="615"/>
          </a:xfrm>
        </p:grpSpPr>
        <p:sp>
          <p:nvSpPr>
            <p:cNvPr id="18440" name="Text Box 3">
              <a:extLst>
                <a:ext uri="{FF2B5EF4-FFF2-40B4-BE49-F238E27FC236}">
                  <a16:creationId xmlns:a16="http://schemas.microsoft.com/office/drawing/2014/main" id="{762AFA85-AF21-418D-B932-65D166FD1370}"/>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18441" name="Text Box 4">
              <a:extLst>
                <a:ext uri="{FF2B5EF4-FFF2-40B4-BE49-F238E27FC236}">
                  <a16:creationId xmlns:a16="http://schemas.microsoft.com/office/drawing/2014/main" id="{94847C09-AD67-4987-A69F-459666C8296B}"/>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18434" name="Rectangle 5">
            <a:extLst>
              <a:ext uri="{FF2B5EF4-FFF2-40B4-BE49-F238E27FC236}">
                <a16:creationId xmlns:a16="http://schemas.microsoft.com/office/drawing/2014/main" id="{2DEA23EB-6BE9-46E9-859C-2680DF6F3D4D}"/>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18435" name="Text Box 7">
            <a:extLst>
              <a:ext uri="{FF2B5EF4-FFF2-40B4-BE49-F238E27FC236}">
                <a16:creationId xmlns:a16="http://schemas.microsoft.com/office/drawing/2014/main" id="{568960E1-664E-48B1-83D5-79EF29B218A4}"/>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70345" name="Rectangle 9">
            <a:extLst>
              <a:ext uri="{FF2B5EF4-FFF2-40B4-BE49-F238E27FC236}">
                <a16:creationId xmlns:a16="http://schemas.microsoft.com/office/drawing/2014/main" id="{361835FC-AE3E-4B2E-A9D5-AC624F4A10FA}"/>
              </a:ext>
            </a:extLst>
          </p:cNvPr>
          <p:cNvSpPr>
            <a:spLocks noChangeArrowheads="1"/>
          </p:cNvSpPr>
          <p:nvPr/>
        </p:nvSpPr>
        <p:spPr bwMode="auto">
          <a:xfrm>
            <a:off x="304800" y="1560513"/>
            <a:ext cx="8229600" cy="207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600">
                <a:solidFill>
                  <a:srgbClr val="FF6600"/>
                </a:solidFill>
                <a:latin typeface="Verdana" panose="020B0604030504040204" pitchFamily="34" charset="0"/>
              </a:rPr>
              <a:t>Wheaties cereal has positioned itself as a brand affiliated with athletic performance and its slogan, </a:t>
            </a:r>
            <a:r>
              <a:rPr lang="ja-JP" altLang="en-US" sz="2600">
                <a:solidFill>
                  <a:srgbClr val="FF6600"/>
                </a:solidFill>
                <a:latin typeface="Verdana" panose="020B0604030504040204" pitchFamily="34" charset="0"/>
              </a:rPr>
              <a:t>“</a:t>
            </a:r>
            <a:r>
              <a:rPr lang="en-US" altLang="ja-JP" sz="2600">
                <a:solidFill>
                  <a:srgbClr val="FF6600"/>
                </a:solidFill>
                <a:latin typeface="Verdana" panose="020B0604030504040204" pitchFamily="34" charset="0"/>
              </a:rPr>
              <a:t>the breakfast of champions</a:t>
            </a:r>
            <a:r>
              <a:rPr lang="ja-JP" altLang="en-US" sz="2600">
                <a:solidFill>
                  <a:srgbClr val="FF6600"/>
                </a:solidFill>
                <a:latin typeface="Verdana" panose="020B0604030504040204" pitchFamily="34" charset="0"/>
              </a:rPr>
              <a:t>”</a:t>
            </a:r>
            <a:r>
              <a:rPr lang="en-US" altLang="ja-JP" sz="2600">
                <a:solidFill>
                  <a:srgbClr val="FF6600"/>
                </a:solidFill>
                <a:latin typeface="Verdana" panose="020B0604030504040204" pitchFamily="34" charset="0"/>
              </a:rPr>
              <a:t>, has remained since the brand</a:t>
            </a:r>
            <a:r>
              <a:rPr lang="ja-JP" altLang="en-US" sz="2600">
                <a:solidFill>
                  <a:srgbClr val="FF6600"/>
                </a:solidFill>
                <a:latin typeface="Verdana" panose="020B0604030504040204" pitchFamily="34" charset="0"/>
              </a:rPr>
              <a:t>’</a:t>
            </a:r>
            <a:r>
              <a:rPr lang="en-US" altLang="ja-JP" sz="2600">
                <a:solidFill>
                  <a:srgbClr val="FF6600"/>
                </a:solidFill>
                <a:latin typeface="Verdana" panose="020B0604030504040204" pitchFamily="34" charset="0"/>
              </a:rPr>
              <a:t>s introduction in 1924.</a:t>
            </a:r>
            <a:endParaRPr lang="en-US" altLang="en-US" sz="2600">
              <a:solidFill>
                <a:srgbClr val="FF6600"/>
              </a:solidFill>
              <a:latin typeface="Verdana" panose="020B0604030504040204" pitchFamily="34" charset="0"/>
            </a:endParaRPr>
          </a:p>
        </p:txBody>
      </p:sp>
      <p:pic>
        <p:nvPicPr>
          <p:cNvPr id="192515" name="Picture 3">
            <a:extLst>
              <a:ext uri="{FF2B5EF4-FFF2-40B4-BE49-F238E27FC236}">
                <a16:creationId xmlns:a16="http://schemas.microsoft.com/office/drawing/2014/main" id="{DABF313B-67F9-46F6-A256-8CDDDC7D22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3886200"/>
            <a:ext cx="1941513" cy="2614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2516" name="Picture 4">
            <a:extLst>
              <a:ext uri="{FF2B5EF4-FFF2-40B4-BE49-F238E27FC236}">
                <a16:creationId xmlns:a16="http://schemas.microsoft.com/office/drawing/2014/main" id="{A712C051-52B5-4FE8-B7E4-8ED865060E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1400" y="3886200"/>
            <a:ext cx="1960563"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2517" name="Picture 5">
            <a:extLst>
              <a:ext uri="{FF2B5EF4-FFF2-40B4-BE49-F238E27FC236}">
                <a16:creationId xmlns:a16="http://schemas.microsoft.com/office/drawing/2014/main" id="{6C06A13E-58B0-4D0B-A9D3-91AE12875FE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5600" y="3886200"/>
            <a:ext cx="1960563" cy="264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0345"/>
                                        </p:tgtEl>
                                        <p:attrNameLst>
                                          <p:attrName>style.visibility</p:attrName>
                                        </p:attrNameLst>
                                      </p:cBhvr>
                                      <p:to>
                                        <p:strVal val="visible"/>
                                      </p:to>
                                    </p:set>
                                    <p:animEffect transition="in" filter="diamond(in)">
                                      <p:cBhvr>
                                        <p:cTn id="7" dur="1000"/>
                                        <p:tgtEl>
                                          <p:spTgt spid="270345"/>
                                        </p:tgtEl>
                                      </p:cBhvr>
                                    </p:animEffect>
                                  </p:childTnLst>
                                </p:cTn>
                              </p:par>
                              <p:par>
                                <p:cTn id="8" presetID="9" presetClass="entr" presetSubtype="0" fill="hold" nodeType="withEffect">
                                  <p:stCondLst>
                                    <p:cond delay="0"/>
                                  </p:stCondLst>
                                  <p:childTnLst>
                                    <p:set>
                                      <p:cBhvr>
                                        <p:cTn id="9" dur="1" fill="hold">
                                          <p:stCondLst>
                                            <p:cond delay="0"/>
                                          </p:stCondLst>
                                        </p:cTn>
                                        <p:tgtEl>
                                          <p:spTgt spid="192517"/>
                                        </p:tgtEl>
                                        <p:attrNameLst>
                                          <p:attrName>style.visibility</p:attrName>
                                        </p:attrNameLst>
                                      </p:cBhvr>
                                      <p:to>
                                        <p:strVal val="visible"/>
                                      </p:to>
                                    </p:set>
                                    <p:animEffect transition="in" filter="dissolve">
                                      <p:cBhvr>
                                        <p:cTn id="10" dur="500"/>
                                        <p:tgtEl>
                                          <p:spTgt spid="192517"/>
                                        </p:tgtEl>
                                      </p:cBhvr>
                                    </p:animEffect>
                                  </p:childTnLst>
                                </p:cTn>
                              </p:par>
                              <p:par>
                                <p:cTn id="11" presetID="9" presetClass="entr" presetSubtype="0" fill="hold" nodeType="withEffect">
                                  <p:stCondLst>
                                    <p:cond delay="0"/>
                                  </p:stCondLst>
                                  <p:childTnLst>
                                    <p:set>
                                      <p:cBhvr>
                                        <p:cTn id="12" dur="1" fill="hold">
                                          <p:stCondLst>
                                            <p:cond delay="0"/>
                                          </p:stCondLst>
                                        </p:cTn>
                                        <p:tgtEl>
                                          <p:spTgt spid="192516"/>
                                        </p:tgtEl>
                                        <p:attrNameLst>
                                          <p:attrName>style.visibility</p:attrName>
                                        </p:attrNameLst>
                                      </p:cBhvr>
                                      <p:to>
                                        <p:strVal val="visible"/>
                                      </p:to>
                                    </p:set>
                                    <p:animEffect transition="in" filter="dissolve">
                                      <p:cBhvr>
                                        <p:cTn id="13" dur="500"/>
                                        <p:tgtEl>
                                          <p:spTgt spid="192516"/>
                                        </p:tgtEl>
                                      </p:cBhvr>
                                    </p:animEffect>
                                  </p:childTnLst>
                                </p:cTn>
                              </p:par>
                              <p:par>
                                <p:cTn id="14" presetID="9" presetClass="entr" presetSubtype="0" fill="hold" nodeType="withEffect">
                                  <p:stCondLst>
                                    <p:cond delay="0"/>
                                  </p:stCondLst>
                                  <p:childTnLst>
                                    <p:set>
                                      <p:cBhvr>
                                        <p:cTn id="15" dur="1" fill="hold">
                                          <p:stCondLst>
                                            <p:cond delay="0"/>
                                          </p:stCondLst>
                                        </p:cTn>
                                        <p:tgtEl>
                                          <p:spTgt spid="192515"/>
                                        </p:tgtEl>
                                        <p:attrNameLst>
                                          <p:attrName>style.visibility</p:attrName>
                                        </p:attrNameLst>
                                      </p:cBhvr>
                                      <p:to>
                                        <p:strVal val="visible"/>
                                      </p:to>
                                    </p:set>
                                    <p:animEffect transition="in" filter="dissolve">
                                      <p:cBhvr>
                                        <p:cTn id="16" dur="500"/>
                                        <p:tgtEl>
                                          <p:spTgt spid="192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1" name="Group 2">
            <a:extLst>
              <a:ext uri="{FF2B5EF4-FFF2-40B4-BE49-F238E27FC236}">
                <a16:creationId xmlns:a16="http://schemas.microsoft.com/office/drawing/2014/main" id="{4D7EED45-C621-4F16-950D-65F49121BCA5}"/>
              </a:ext>
            </a:extLst>
          </p:cNvPr>
          <p:cNvGrpSpPr>
            <a:grpSpLocks/>
          </p:cNvGrpSpPr>
          <p:nvPr/>
        </p:nvGrpSpPr>
        <p:grpSpPr bwMode="auto">
          <a:xfrm>
            <a:off x="0" y="0"/>
            <a:ext cx="9144000" cy="976313"/>
            <a:chOff x="0" y="0"/>
            <a:chExt cx="5760" cy="615"/>
          </a:xfrm>
        </p:grpSpPr>
        <p:sp>
          <p:nvSpPr>
            <p:cNvPr id="20486" name="Text Box 3">
              <a:extLst>
                <a:ext uri="{FF2B5EF4-FFF2-40B4-BE49-F238E27FC236}">
                  <a16:creationId xmlns:a16="http://schemas.microsoft.com/office/drawing/2014/main" id="{B1294D98-BCC2-4D7C-98B5-25CCE924E708}"/>
                </a:ext>
              </a:extLst>
            </p:cNvPr>
            <p:cNvSpPr txBox="1">
              <a:spLocks noChangeArrowheads="1"/>
            </p:cNvSpPr>
            <p:nvPr/>
          </p:nvSpPr>
          <p:spPr bwMode="auto">
            <a:xfrm>
              <a:off x="0" y="384"/>
              <a:ext cx="5760" cy="231"/>
            </a:xfrm>
            <a:prstGeom prst="rect">
              <a:avLst/>
            </a:prstGeom>
            <a:gradFill rotWithShape="0">
              <a:gsLst>
                <a:gs pos="0">
                  <a:schemeClr val="bg2"/>
                </a:gs>
                <a:gs pos="100000">
                  <a:srgbClr val="FFFFFF"/>
                </a:gs>
              </a:gsLst>
              <a:lin ang="0" scaled="1"/>
            </a:gradFill>
            <a:ln>
              <a:noFill/>
            </a:ln>
            <a:extLst>
              <a:ext uri="{91240B29-F687-4F45-9708-019B960494DF}">
                <a14:hiddenLine xmlns:a14="http://schemas.microsoft.com/office/drawing/2010/main" w="25400">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sz="1800" b="1">
                  <a:latin typeface="Times New Roman" panose="02020603050405020304" pitchFamily="18" charset="0"/>
                </a:rPr>
                <a:t>LESSON 4.5</a:t>
              </a:r>
            </a:p>
          </p:txBody>
        </p:sp>
        <p:sp>
          <p:nvSpPr>
            <p:cNvPr id="20487" name="Text Box 4">
              <a:extLst>
                <a:ext uri="{FF2B5EF4-FFF2-40B4-BE49-F238E27FC236}">
                  <a16:creationId xmlns:a16="http://schemas.microsoft.com/office/drawing/2014/main" id="{195F50A0-6AA3-434B-91F2-2C713CA70299}"/>
                </a:ext>
              </a:extLst>
            </p:cNvPr>
            <p:cNvSpPr txBox="1">
              <a:spLocks noChangeArrowheads="1"/>
            </p:cNvSpPr>
            <p:nvPr/>
          </p:nvSpPr>
          <p:spPr bwMode="auto">
            <a:xfrm>
              <a:off x="0" y="0"/>
              <a:ext cx="3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spcBef>
                  <a:spcPct val="50000"/>
                </a:spcBef>
              </a:pPr>
              <a:r>
                <a:rPr lang="en-US" altLang="en-US">
                  <a:solidFill>
                    <a:schemeClr val="folHlink"/>
                  </a:solidFill>
                  <a:latin typeface="Arial Black" panose="020B0A04020102020204" pitchFamily="34" charset="0"/>
                </a:rPr>
                <a:t>Marketing Applications</a:t>
              </a:r>
            </a:p>
          </p:txBody>
        </p:sp>
      </p:grpSp>
      <p:sp>
        <p:nvSpPr>
          <p:cNvPr id="20482" name="Rectangle 5">
            <a:extLst>
              <a:ext uri="{FF2B5EF4-FFF2-40B4-BE49-F238E27FC236}">
                <a16:creationId xmlns:a16="http://schemas.microsoft.com/office/drawing/2014/main" id="{32C06211-C861-4EB9-B577-3BAC9337A7C8}"/>
              </a:ext>
            </a:extLst>
          </p:cNvPr>
          <p:cNvSpPr>
            <a:spLocks noChangeArrowheads="1"/>
          </p:cNvSpPr>
          <p:nvPr/>
        </p:nvSpPr>
        <p:spPr bwMode="auto">
          <a:xfrm>
            <a:off x="3276600" y="914400"/>
            <a:ext cx="3733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3200">
                <a:latin typeface="Verdana" panose="020B0604030504040204" pitchFamily="34" charset="0"/>
              </a:rPr>
              <a:t> Positioning</a:t>
            </a:r>
          </a:p>
        </p:txBody>
      </p:sp>
      <p:sp>
        <p:nvSpPr>
          <p:cNvPr id="20483" name="Text Box 7">
            <a:extLst>
              <a:ext uri="{FF2B5EF4-FFF2-40B4-BE49-F238E27FC236}">
                <a16:creationId xmlns:a16="http://schemas.microsoft.com/office/drawing/2014/main" id="{7F330F3C-D927-4FAB-8788-5D79EB83FE09}"/>
              </a:ext>
            </a:extLst>
          </p:cNvPr>
          <p:cNvSpPr txBox="1">
            <a:spLocks noChangeArrowheads="1"/>
          </p:cNvSpPr>
          <p:nvPr/>
        </p:nvSpPr>
        <p:spPr bwMode="auto">
          <a:xfrm>
            <a:off x="2895600" y="6629400"/>
            <a:ext cx="36576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r>
              <a:rPr lang="en-US" altLang="en-US" sz="1000" dirty="0">
                <a:solidFill>
                  <a:schemeClr val="bg1"/>
                </a:solidFill>
                <a:latin typeface="Verdana" panose="020B0604030504040204" pitchFamily="34" charset="0"/>
              </a:rPr>
              <a:t>Copyright </a:t>
            </a:r>
            <a:r>
              <a:rPr lang="en-US" altLang="en-US" sz="1200" dirty="0">
                <a:solidFill>
                  <a:schemeClr val="bg1"/>
                </a:solidFill>
                <a:latin typeface="Verdana" panose="020B0604030504040204" pitchFamily="34" charset="0"/>
              </a:rPr>
              <a:t>© </a:t>
            </a:r>
            <a:r>
              <a:rPr lang="is-IS" altLang="en-US" sz="1000" dirty="0">
                <a:solidFill>
                  <a:schemeClr val="bg1"/>
                </a:solidFill>
                <a:latin typeface="Verdana" panose="020B0604030504040204" pitchFamily="34" charset="0"/>
              </a:rPr>
              <a:t>2020</a:t>
            </a:r>
            <a:r>
              <a:rPr lang="en-US" altLang="en-US" sz="1000" dirty="0">
                <a:solidFill>
                  <a:schemeClr val="bg1"/>
                </a:solidFill>
                <a:latin typeface="Verdana" panose="020B0604030504040204" pitchFamily="34" charset="0"/>
              </a:rPr>
              <a:t> by Sports Career Consulting, LLC</a:t>
            </a:r>
          </a:p>
        </p:txBody>
      </p:sp>
      <p:sp>
        <p:nvSpPr>
          <p:cNvPr id="270345" name="Rectangle 9">
            <a:extLst>
              <a:ext uri="{FF2B5EF4-FFF2-40B4-BE49-F238E27FC236}">
                <a16:creationId xmlns:a16="http://schemas.microsoft.com/office/drawing/2014/main" id="{245142FE-96C1-4482-935D-1A08B7695A74}"/>
              </a:ext>
            </a:extLst>
          </p:cNvPr>
          <p:cNvSpPr>
            <a:spLocks noChangeArrowheads="1"/>
          </p:cNvSpPr>
          <p:nvPr/>
        </p:nvSpPr>
        <p:spPr bwMode="auto">
          <a:xfrm>
            <a:off x="304800" y="1852613"/>
            <a:ext cx="5943600" cy="4446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sz="2400">
                <a:solidFill>
                  <a:schemeClr val="tx1"/>
                </a:solidFill>
                <a:latin typeface="Arial" panose="020B0604020202020204" pitchFamily="34" charset="0"/>
                <a:ea typeface="MS PGothic" panose="020B0600070205080204" pitchFamily="34" charset="-128"/>
              </a:defRPr>
            </a:lvl1pPr>
            <a:lvl2pPr marL="742950" indent="-285750">
              <a:defRPr sz="2400">
                <a:solidFill>
                  <a:schemeClr val="tx1"/>
                </a:solidFill>
                <a:latin typeface="Arial" panose="020B0604020202020204" pitchFamily="34" charset="0"/>
                <a:ea typeface="MS PGothic" panose="020B0600070205080204" pitchFamily="34" charset="-128"/>
              </a:defRPr>
            </a:lvl2pPr>
            <a:lvl3pPr marL="1143000" indent="-228600">
              <a:defRPr sz="2400">
                <a:solidFill>
                  <a:schemeClr val="tx1"/>
                </a:solidFill>
                <a:latin typeface="Arial" panose="020B0604020202020204" pitchFamily="34" charset="0"/>
                <a:ea typeface="MS PGothic" panose="020B0600070205080204" pitchFamily="34" charset="-128"/>
              </a:defRPr>
            </a:lvl3pPr>
            <a:lvl4pPr marL="1600200" indent="-228600">
              <a:defRPr sz="2400">
                <a:solidFill>
                  <a:schemeClr val="tx1"/>
                </a:solidFill>
                <a:latin typeface="Arial" panose="020B0604020202020204" pitchFamily="34" charset="0"/>
                <a:ea typeface="MS PGothic" panose="020B0600070205080204" pitchFamily="34" charset="-128"/>
              </a:defRPr>
            </a:lvl4pPr>
            <a:lvl5pPr marL="2057400" indent="-22860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just" eaLnBrk="1" hangingPunct="1"/>
            <a:r>
              <a:rPr lang="en-US" altLang="en-US" sz="2200" dirty="0">
                <a:latin typeface="Verdana" panose="020B0604030504040204" pitchFamily="34" charset="0"/>
              </a:rPr>
              <a:t>With sales declining, General Mills (parent company of the Wheaties brand) introduced a new spin off product aimed to take advantage of consumer perceptions of the Wheaties brand. General Mills developed three formulations of the cereal (dubbed Wheaties Fuel) with the help of a sports nutritionist and five world class athletes: the NFL's Peyton Manning, the NBA's Kevin Garnett, gold medal-winning decathlete Bryan Clay, the MLB's Albert Pujols, and triathlete Hunter Kemper.</a:t>
            </a:r>
          </a:p>
        </p:txBody>
      </p:sp>
      <p:pic>
        <p:nvPicPr>
          <p:cNvPr id="193538" name="Picture 2">
            <a:extLst>
              <a:ext uri="{FF2B5EF4-FFF2-40B4-BE49-F238E27FC236}">
                <a16:creationId xmlns:a16="http://schemas.microsoft.com/office/drawing/2014/main" id="{8DA9C67D-287E-470D-9746-6A507E07E2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2438400"/>
            <a:ext cx="2130425"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grpId="0" nodeType="withEffect">
                                  <p:stCondLst>
                                    <p:cond delay="0"/>
                                  </p:stCondLst>
                                  <p:childTnLst>
                                    <p:set>
                                      <p:cBhvr>
                                        <p:cTn id="6" dur="1" fill="hold">
                                          <p:stCondLst>
                                            <p:cond delay="0"/>
                                          </p:stCondLst>
                                        </p:cTn>
                                        <p:tgtEl>
                                          <p:spTgt spid="270345"/>
                                        </p:tgtEl>
                                        <p:attrNameLst>
                                          <p:attrName>style.visibility</p:attrName>
                                        </p:attrNameLst>
                                      </p:cBhvr>
                                      <p:to>
                                        <p:strVal val="visible"/>
                                      </p:to>
                                    </p:set>
                                    <p:animEffect transition="in" filter="diamond(in)">
                                      <p:cBhvr>
                                        <p:cTn id="7" dur="1000"/>
                                        <p:tgtEl>
                                          <p:spTgt spid="270345"/>
                                        </p:tgtEl>
                                      </p:cBhvr>
                                    </p:animEffect>
                                  </p:childTnLst>
                                </p:cTn>
                              </p:par>
                              <p:par>
                                <p:cTn id="8" presetID="9" presetClass="entr" presetSubtype="0" fill="hold" nodeType="withEffect">
                                  <p:stCondLst>
                                    <p:cond delay="0"/>
                                  </p:stCondLst>
                                  <p:childTnLst>
                                    <p:set>
                                      <p:cBhvr>
                                        <p:cTn id="9" dur="1" fill="hold">
                                          <p:stCondLst>
                                            <p:cond delay="0"/>
                                          </p:stCondLst>
                                        </p:cTn>
                                        <p:tgtEl>
                                          <p:spTgt spid="193538"/>
                                        </p:tgtEl>
                                        <p:attrNameLst>
                                          <p:attrName>style.visibility</p:attrName>
                                        </p:attrNameLst>
                                      </p:cBhvr>
                                      <p:to>
                                        <p:strVal val="visible"/>
                                      </p:to>
                                    </p:set>
                                    <p:animEffect transition="in" filter="dissolve">
                                      <p:cBhvr>
                                        <p:cTn id="10" dur="500"/>
                                        <p:tgtEl>
                                          <p:spTgt spid="193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5" grpId="0"/>
    </p:bldLst>
  </p:timing>
</p:sld>
</file>

<file path=ppt/theme/theme1.xml><?xml version="1.0" encoding="utf-8"?>
<a:theme xmlns:a="http://schemas.openxmlformats.org/drawingml/2006/main" name="2_Default Design">
  <a:themeElements>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2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2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2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2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2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2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2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1_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1_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1_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1_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1_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1_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1_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8218</TotalTime>
  <Words>2498</Words>
  <Application>Microsoft Office PowerPoint</Application>
  <PresentationFormat>On-screen Show (4:3)</PresentationFormat>
  <Paragraphs>347</Paragraphs>
  <Slides>43</Slides>
  <Notes>43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43</vt:i4>
      </vt:variant>
    </vt:vector>
  </HeadingPairs>
  <TitlesOfParts>
    <vt:vector size="50" baseType="lpstr">
      <vt:lpstr>Arial</vt:lpstr>
      <vt:lpstr>Arial Black</vt:lpstr>
      <vt:lpstr>Times New Roman</vt:lpstr>
      <vt:lpstr>Verdana</vt:lpstr>
      <vt:lpstr>Wingdings</vt:lpstr>
      <vt:lpstr>2_Default Design</vt:lpstr>
      <vt:lpstr>1_Default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4.5 - Slides-Positioning</dc:title>
  <dc:creator>Copyright © 2012 by Sports Career Consulting, LLC</dc:creator>
  <cp:lastModifiedBy>Chris Lindauer</cp:lastModifiedBy>
  <cp:revision>473</cp:revision>
  <dcterms:created xsi:type="dcterms:W3CDTF">2004-08-11T21:54:05Z</dcterms:created>
  <dcterms:modified xsi:type="dcterms:W3CDTF">2020-08-15T23:55:26Z</dcterms:modified>
</cp:coreProperties>
</file>